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60" r:id="rId4"/>
    <p:sldId id="261" r:id="rId5"/>
    <p:sldId id="262" r:id="rId6"/>
    <p:sldId id="263" r:id="rId7"/>
    <p:sldId id="28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82" r:id="rId17"/>
    <p:sldId id="271" r:id="rId18"/>
    <p:sldId id="275" r:id="rId19"/>
    <p:sldId id="276" r:id="rId20"/>
    <p:sldId id="280" r:id="rId21"/>
    <p:sldId id="277" r:id="rId22"/>
    <p:sldId id="278" r:id="rId23"/>
    <p:sldId id="279" r:id="rId24"/>
    <p:sldId id="284" r:id="rId25"/>
    <p:sldId id="286" r:id="rId26"/>
    <p:sldId id="288" r:id="rId27"/>
    <p:sldId id="287" r:id="rId28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0D0"/>
    <a:srgbClr val="F2E4AA"/>
    <a:srgbClr val="000000"/>
    <a:srgbClr val="E4BB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9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E475C1C8-C8A2-4815-8CA6-0DFB594327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1F80D95D-9D54-472A-BFBC-5337D25108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BE39D-5732-4F76-AFE0-5E377FE849A1}" type="slidenum">
              <a:rPr lang="en-US"/>
              <a:pPr/>
              <a:t>19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328C5-D86B-4901-B783-CE2E7E115CCB}" type="slidenum">
              <a:rPr lang="en-US"/>
              <a:pPr/>
              <a:t>27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</p:spPr>
        <p:txBody>
          <a:bodyPr lIns="96515" tIns="48257" rIns="96515" bIns="48257"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5125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5126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27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28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29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30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3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3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3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3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4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4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4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4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45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4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47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4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4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5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5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5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5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5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5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5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5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6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6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6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6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6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6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6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6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6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6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7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7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7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7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7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7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17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517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5178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5179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82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5183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5184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86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BAE749-ED32-4BD6-A1A2-3761B15C3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EAB68-3F34-40B5-963B-66ADCE470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219FE-AAFE-4E57-8B42-0D5A7005D1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B3D40F-D65F-4AA8-ABC5-4A6E0AD0C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409E18-EA85-4CAB-A578-FDA3FAAE0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60075-6105-425B-A2E3-619D65931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2092C-A797-46B0-A518-AFBB16636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44679-E515-462B-9A9D-4C171AFC1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82C70-F99D-4BB6-B614-9E238CAE4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25097-6777-4635-B225-A7F6737AB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0C1DB-F67A-4B4C-AD59-6ECE96B31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0A6EA-3CF4-433F-838B-65FDF20AD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91FC5-019D-4B7F-9BD5-449CDAF0B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4123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15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415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6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Analysis of Algorithms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5FF30C-B87A-44C3-A836-8D48C46D01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84784"/>
            <a:ext cx="7772400" cy="1334616"/>
          </a:xfrm>
        </p:spPr>
        <p:txBody>
          <a:bodyPr/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Analysis </a:t>
            </a:r>
            <a:r>
              <a:rPr lang="en-US" dirty="0"/>
              <a:t>of Algorithms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503738" y="4819650"/>
            <a:ext cx="1354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Times" pitchFamily="18" charset="0"/>
              </a:rPr>
              <a:t>Algorithm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038475" y="4818063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latin typeface="Times" pitchFamily="18" charset="0"/>
              </a:rPr>
              <a:t>Input</a:t>
            </a:r>
            <a:endParaRPr lang="en-US"/>
          </a:p>
        </p:txBody>
      </p:sp>
      <p:grpSp>
        <p:nvGrpSpPr>
          <p:cNvPr id="3230" name="Group 158"/>
          <p:cNvGrpSpPr>
            <a:grpSpLocks/>
          </p:cNvGrpSpPr>
          <p:nvPr/>
        </p:nvGrpSpPr>
        <p:grpSpPr bwMode="auto">
          <a:xfrm>
            <a:off x="6342063" y="3576638"/>
            <a:ext cx="1236662" cy="976312"/>
            <a:chOff x="4193" y="2328"/>
            <a:chExt cx="779" cy="615"/>
          </a:xfrm>
        </p:grpSpPr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4862" y="2823"/>
              <a:ext cx="65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6"/>
                </a:cxn>
                <a:cxn ang="0">
                  <a:pos x="6" y="80"/>
                </a:cxn>
                <a:cxn ang="0">
                  <a:pos x="26" y="88"/>
                </a:cxn>
                <a:cxn ang="0">
                  <a:pos x="32" y="80"/>
                </a:cxn>
                <a:cxn ang="0">
                  <a:pos x="45" y="88"/>
                </a:cxn>
                <a:cxn ang="0">
                  <a:pos x="65" y="80"/>
                </a:cxn>
                <a:cxn ang="0">
                  <a:pos x="58" y="64"/>
                </a:cxn>
                <a:cxn ang="0">
                  <a:pos x="65" y="0"/>
                </a:cxn>
                <a:cxn ang="0">
                  <a:pos x="52" y="8"/>
                </a:cxn>
                <a:cxn ang="0">
                  <a:pos x="0" y="0"/>
                </a:cxn>
              </a:cxnLst>
              <a:rect l="0" t="0" r="r" b="b"/>
              <a:pathLst>
                <a:path w="65" h="88">
                  <a:moveTo>
                    <a:pt x="0" y="0"/>
                  </a:moveTo>
                  <a:lnTo>
                    <a:pt x="6" y="56"/>
                  </a:lnTo>
                  <a:lnTo>
                    <a:pt x="6" y="80"/>
                  </a:lnTo>
                  <a:lnTo>
                    <a:pt x="26" y="88"/>
                  </a:lnTo>
                  <a:lnTo>
                    <a:pt x="32" y="80"/>
                  </a:lnTo>
                  <a:lnTo>
                    <a:pt x="45" y="88"/>
                  </a:lnTo>
                  <a:lnTo>
                    <a:pt x="65" y="80"/>
                  </a:lnTo>
                  <a:lnTo>
                    <a:pt x="58" y="64"/>
                  </a:lnTo>
                  <a:lnTo>
                    <a:pt x="65" y="0"/>
                  </a:lnTo>
                  <a:lnTo>
                    <a:pt x="5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4907" y="2376"/>
              <a:ext cx="39" cy="5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" y="0"/>
                </a:cxn>
                <a:cxn ang="0">
                  <a:pos x="20" y="8"/>
                </a:cxn>
                <a:cxn ang="0">
                  <a:pos x="33" y="24"/>
                </a:cxn>
                <a:cxn ang="0">
                  <a:pos x="39" y="32"/>
                </a:cxn>
                <a:cxn ang="0">
                  <a:pos x="33" y="56"/>
                </a:cxn>
                <a:cxn ang="0">
                  <a:pos x="26" y="48"/>
                </a:cxn>
                <a:cxn ang="0">
                  <a:pos x="20" y="40"/>
                </a:cxn>
                <a:cxn ang="0">
                  <a:pos x="13" y="16"/>
                </a:cxn>
                <a:cxn ang="0">
                  <a:pos x="0" y="8"/>
                </a:cxn>
              </a:cxnLst>
              <a:rect l="0" t="0" r="r" b="b"/>
              <a:pathLst>
                <a:path w="39" h="56">
                  <a:moveTo>
                    <a:pt x="0" y="8"/>
                  </a:moveTo>
                  <a:lnTo>
                    <a:pt x="7" y="0"/>
                  </a:lnTo>
                  <a:lnTo>
                    <a:pt x="20" y="8"/>
                  </a:lnTo>
                  <a:lnTo>
                    <a:pt x="33" y="24"/>
                  </a:lnTo>
                  <a:lnTo>
                    <a:pt x="39" y="32"/>
                  </a:lnTo>
                  <a:lnTo>
                    <a:pt x="33" y="56"/>
                  </a:lnTo>
                  <a:lnTo>
                    <a:pt x="26" y="48"/>
                  </a:lnTo>
                  <a:lnTo>
                    <a:pt x="20" y="40"/>
                  </a:lnTo>
                  <a:lnTo>
                    <a:pt x="13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4842" y="2352"/>
              <a:ext cx="72" cy="96"/>
            </a:xfrm>
            <a:custGeom>
              <a:avLst/>
              <a:gdLst/>
              <a:ahLst/>
              <a:cxnLst>
                <a:cxn ang="0">
                  <a:pos x="13" y="40"/>
                </a:cxn>
                <a:cxn ang="0">
                  <a:pos x="7" y="32"/>
                </a:cxn>
                <a:cxn ang="0">
                  <a:pos x="0" y="40"/>
                </a:cxn>
                <a:cxn ang="0">
                  <a:pos x="0" y="56"/>
                </a:cxn>
                <a:cxn ang="0">
                  <a:pos x="13" y="56"/>
                </a:cxn>
                <a:cxn ang="0">
                  <a:pos x="20" y="80"/>
                </a:cxn>
                <a:cxn ang="0">
                  <a:pos x="46" y="96"/>
                </a:cxn>
                <a:cxn ang="0">
                  <a:pos x="59" y="96"/>
                </a:cxn>
                <a:cxn ang="0">
                  <a:pos x="65" y="72"/>
                </a:cxn>
                <a:cxn ang="0">
                  <a:pos x="72" y="48"/>
                </a:cxn>
                <a:cxn ang="0">
                  <a:pos x="65" y="16"/>
                </a:cxn>
                <a:cxn ang="0">
                  <a:pos x="39" y="0"/>
                </a:cxn>
                <a:cxn ang="0">
                  <a:pos x="20" y="16"/>
                </a:cxn>
                <a:cxn ang="0">
                  <a:pos x="13" y="40"/>
                </a:cxn>
              </a:cxnLst>
              <a:rect l="0" t="0" r="r" b="b"/>
              <a:pathLst>
                <a:path w="72" h="96">
                  <a:moveTo>
                    <a:pt x="13" y="40"/>
                  </a:moveTo>
                  <a:lnTo>
                    <a:pt x="7" y="32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3" y="56"/>
                  </a:lnTo>
                  <a:lnTo>
                    <a:pt x="20" y="80"/>
                  </a:lnTo>
                  <a:lnTo>
                    <a:pt x="46" y="96"/>
                  </a:lnTo>
                  <a:lnTo>
                    <a:pt x="59" y="96"/>
                  </a:lnTo>
                  <a:lnTo>
                    <a:pt x="65" y="72"/>
                  </a:lnTo>
                  <a:lnTo>
                    <a:pt x="72" y="48"/>
                  </a:lnTo>
                  <a:lnTo>
                    <a:pt x="65" y="16"/>
                  </a:lnTo>
                  <a:lnTo>
                    <a:pt x="39" y="0"/>
                  </a:lnTo>
                  <a:lnTo>
                    <a:pt x="20" y="16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4836" y="2328"/>
              <a:ext cx="84" cy="80"/>
            </a:xfrm>
            <a:custGeom>
              <a:avLst/>
              <a:gdLst/>
              <a:ahLst/>
              <a:cxnLst>
                <a:cxn ang="0">
                  <a:pos x="78" y="48"/>
                </a:cxn>
                <a:cxn ang="0">
                  <a:pos x="84" y="40"/>
                </a:cxn>
                <a:cxn ang="0">
                  <a:pos x="84" y="24"/>
                </a:cxn>
                <a:cxn ang="0">
                  <a:pos x="71" y="16"/>
                </a:cxn>
                <a:cxn ang="0">
                  <a:pos x="58" y="0"/>
                </a:cxn>
                <a:cxn ang="0">
                  <a:pos x="39" y="0"/>
                </a:cxn>
                <a:cxn ang="0">
                  <a:pos x="19" y="0"/>
                </a:cxn>
                <a:cxn ang="0">
                  <a:pos x="19" y="16"/>
                </a:cxn>
                <a:cxn ang="0">
                  <a:pos x="6" y="16"/>
                </a:cxn>
                <a:cxn ang="0">
                  <a:pos x="0" y="48"/>
                </a:cxn>
                <a:cxn ang="0">
                  <a:pos x="0" y="72"/>
                </a:cxn>
                <a:cxn ang="0">
                  <a:pos x="6" y="80"/>
                </a:cxn>
                <a:cxn ang="0">
                  <a:pos x="6" y="64"/>
                </a:cxn>
                <a:cxn ang="0">
                  <a:pos x="13" y="56"/>
                </a:cxn>
                <a:cxn ang="0">
                  <a:pos x="19" y="64"/>
                </a:cxn>
                <a:cxn ang="0">
                  <a:pos x="26" y="40"/>
                </a:cxn>
                <a:cxn ang="0">
                  <a:pos x="45" y="24"/>
                </a:cxn>
                <a:cxn ang="0">
                  <a:pos x="71" y="40"/>
                </a:cxn>
                <a:cxn ang="0">
                  <a:pos x="78" y="48"/>
                </a:cxn>
              </a:cxnLst>
              <a:rect l="0" t="0" r="r" b="b"/>
              <a:pathLst>
                <a:path w="84" h="80">
                  <a:moveTo>
                    <a:pt x="78" y="48"/>
                  </a:moveTo>
                  <a:lnTo>
                    <a:pt x="84" y="40"/>
                  </a:lnTo>
                  <a:lnTo>
                    <a:pt x="84" y="24"/>
                  </a:lnTo>
                  <a:lnTo>
                    <a:pt x="71" y="16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19" y="0"/>
                  </a:lnTo>
                  <a:lnTo>
                    <a:pt x="19" y="16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6" y="80"/>
                  </a:lnTo>
                  <a:lnTo>
                    <a:pt x="6" y="64"/>
                  </a:lnTo>
                  <a:lnTo>
                    <a:pt x="13" y="56"/>
                  </a:lnTo>
                  <a:lnTo>
                    <a:pt x="19" y="64"/>
                  </a:lnTo>
                  <a:lnTo>
                    <a:pt x="26" y="40"/>
                  </a:lnTo>
                  <a:lnTo>
                    <a:pt x="45" y="24"/>
                  </a:lnTo>
                  <a:lnTo>
                    <a:pt x="71" y="40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4803" y="2376"/>
              <a:ext cx="33" cy="56"/>
            </a:xfrm>
            <a:custGeom>
              <a:avLst/>
              <a:gdLst/>
              <a:ahLst/>
              <a:cxnLst>
                <a:cxn ang="0">
                  <a:pos x="33" y="16"/>
                </a:cxn>
                <a:cxn ang="0">
                  <a:pos x="33" y="0"/>
                </a:cxn>
                <a:cxn ang="0">
                  <a:pos x="20" y="8"/>
                </a:cxn>
                <a:cxn ang="0">
                  <a:pos x="0" y="24"/>
                </a:cxn>
                <a:cxn ang="0">
                  <a:pos x="0" y="40"/>
                </a:cxn>
                <a:cxn ang="0">
                  <a:pos x="0" y="56"/>
                </a:cxn>
                <a:cxn ang="0">
                  <a:pos x="13" y="56"/>
                </a:cxn>
                <a:cxn ang="0">
                  <a:pos x="13" y="40"/>
                </a:cxn>
                <a:cxn ang="0">
                  <a:pos x="26" y="16"/>
                </a:cxn>
                <a:cxn ang="0">
                  <a:pos x="33" y="16"/>
                </a:cxn>
              </a:cxnLst>
              <a:rect l="0" t="0" r="r" b="b"/>
              <a:pathLst>
                <a:path w="33" h="56">
                  <a:moveTo>
                    <a:pt x="33" y="16"/>
                  </a:moveTo>
                  <a:lnTo>
                    <a:pt x="33" y="0"/>
                  </a:lnTo>
                  <a:lnTo>
                    <a:pt x="20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3" y="56"/>
                  </a:lnTo>
                  <a:lnTo>
                    <a:pt x="13" y="40"/>
                  </a:lnTo>
                  <a:lnTo>
                    <a:pt x="26" y="16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4829" y="2368"/>
              <a:ext cx="13" cy="2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7" y="8"/>
                </a:cxn>
                <a:cxn ang="0">
                  <a:pos x="13" y="0"/>
                </a:cxn>
                <a:cxn ang="0">
                  <a:pos x="13" y="8"/>
                </a:cxn>
                <a:cxn ang="0">
                  <a:pos x="7" y="8"/>
                </a:cxn>
                <a:cxn ang="0">
                  <a:pos x="7" y="24"/>
                </a:cxn>
                <a:cxn ang="0">
                  <a:pos x="7" y="8"/>
                </a:cxn>
              </a:cxnLst>
              <a:rect l="0" t="0" r="r" b="b"/>
              <a:pathLst>
                <a:path w="13" h="24">
                  <a:moveTo>
                    <a:pt x="7" y="8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7" y="8"/>
                  </a:lnTo>
                  <a:lnTo>
                    <a:pt x="13" y="0"/>
                  </a:lnTo>
                  <a:lnTo>
                    <a:pt x="13" y="8"/>
                  </a:lnTo>
                  <a:lnTo>
                    <a:pt x="7" y="8"/>
                  </a:lnTo>
                  <a:lnTo>
                    <a:pt x="7" y="24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4849" y="2408"/>
              <a:ext cx="45" cy="6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8"/>
                </a:cxn>
                <a:cxn ang="0">
                  <a:pos x="13" y="56"/>
                </a:cxn>
                <a:cxn ang="0">
                  <a:pos x="32" y="64"/>
                </a:cxn>
                <a:cxn ang="0">
                  <a:pos x="45" y="56"/>
                </a:cxn>
                <a:cxn ang="0">
                  <a:pos x="45" y="40"/>
                </a:cxn>
                <a:cxn ang="0">
                  <a:pos x="39" y="40"/>
                </a:cxn>
                <a:cxn ang="0">
                  <a:pos x="13" y="24"/>
                </a:cxn>
                <a:cxn ang="0">
                  <a:pos x="6" y="0"/>
                </a:cxn>
              </a:cxnLst>
              <a:rect l="0" t="0" r="r" b="b"/>
              <a:pathLst>
                <a:path w="45" h="64">
                  <a:moveTo>
                    <a:pt x="6" y="0"/>
                  </a:moveTo>
                  <a:lnTo>
                    <a:pt x="0" y="48"/>
                  </a:lnTo>
                  <a:lnTo>
                    <a:pt x="13" y="56"/>
                  </a:lnTo>
                  <a:lnTo>
                    <a:pt x="32" y="64"/>
                  </a:lnTo>
                  <a:lnTo>
                    <a:pt x="45" y="56"/>
                  </a:lnTo>
                  <a:lnTo>
                    <a:pt x="45" y="40"/>
                  </a:lnTo>
                  <a:lnTo>
                    <a:pt x="39" y="40"/>
                  </a:lnTo>
                  <a:lnTo>
                    <a:pt x="13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4790" y="2448"/>
              <a:ext cx="182" cy="375"/>
            </a:xfrm>
            <a:custGeom>
              <a:avLst/>
              <a:gdLst/>
              <a:ahLst/>
              <a:cxnLst>
                <a:cxn ang="0">
                  <a:pos x="59" y="8"/>
                </a:cxn>
                <a:cxn ang="0">
                  <a:pos x="26" y="16"/>
                </a:cxn>
                <a:cxn ang="0">
                  <a:pos x="13" y="8"/>
                </a:cxn>
                <a:cxn ang="0">
                  <a:pos x="0" y="24"/>
                </a:cxn>
                <a:cxn ang="0">
                  <a:pos x="0" y="47"/>
                </a:cxn>
                <a:cxn ang="0">
                  <a:pos x="0" y="79"/>
                </a:cxn>
                <a:cxn ang="0">
                  <a:pos x="20" y="95"/>
                </a:cxn>
                <a:cxn ang="0">
                  <a:pos x="33" y="95"/>
                </a:cxn>
                <a:cxn ang="0">
                  <a:pos x="39" y="175"/>
                </a:cxn>
                <a:cxn ang="0">
                  <a:pos x="13" y="319"/>
                </a:cxn>
                <a:cxn ang="0">
                  <a:pos x="13" y="359"/>
                </a:cxn>
                <a:cxn ang="0">
                  <a:pos x="59" y="367"/>
                </a:cxn>
                <a:cxn ang="0">
                  <a:pos x="117" y="375"/>
                </a:cxn>
                <a:cxn ang="0">
                  <a:pos x="150" y="367"/>
                </a:cxn>
                <a:cxn ang="0">
                  <a:pos x="182" y="343"/>
                </a:cxn>
                <a:cxn ang="0">
                  <a:pos x="176" y="311"/>
                </a:cxn>
                <a:cxn ang="0">
                  <a:pos x="143" y="167"/>
                </a:cxn>
                <a:cxn ang="0">
                  <a:pos x="137" y="95"/>
                </a:cxn>
                <a:cxn ang="0">
                  <a:pos x="156" y="87"/>
                </a:cxn>
                <a:cxn ang="0">
                  <a:pos x="163" y="79"/>
                </a:cxn>
                <a:cxn ang="0">
                  <a:pos x="163" y="31"/>
                </a:cxn>
                <a:cxn ang="0">
                  <a:pos x="150" y="8"/>
                </a:cxn>
                <a:cxn ang="0">
                  <a:pos x="130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91" y="24"/>
                </a:cxn>
                <a:cxn ang="0">
                  <a:pos x="72" y="16"/>
                </a:cxn>
                <a:cxn ang="0">
                  <a:pos x="59" y="8"/>
                </a:cxn>
              </a:cxnLst>
              <a:rect l="0" t="0" r="r" b="b"/>
              <a:pathLst>
                <a:path w="182" h="375">
                  <a:moveTo>
                    <a:pt x="59" y="8"/>
                  </a:moveTo>
                  <a:lnTo>
                    <a:pt x="26" y="16"/>
                  </a:lnTo>
                  <a:lnTo>
                    <a:pt x="13" y="8"/>
                  </a:lnTo>
                  <a:lnTo>
                    <a:pt x="0" y="24"/>
                  </a:lnTo>
                  <a:lnTo>
                    <a:pt x="0" y="47"/>
                  </a:lnTo>
                  <a:lnTo>
                    <a:pt x="0" y="79"/>
                  </a:lnTo>
                  <a:lnTo>
                    <a:pt x="20" y="95"/>
                  </a:lnTo>
                  <a:lnTo>
                    <a:pt x="33" y="95"/>
                  </a:lnTo>
                  <a:lnTo>
                    <a:pt x="39" y="175"/>
                  </a:lnTo>
                  <a:lnTo>
                    <a:pt x="13" y="319"/>
                  </a:lnTo>
                  <a:lnTo>
                    <a:pt x="13" y="359"/>
                  </a:lnTo>
                  <a:lnTo>
                    <a:pt x="59" y="367"/>
                  </a:lnTo>
                  <a:lnTo>
                    <a:pt x="117" y="375"/>
                  </a:lnTo>
                  <a:lnTo>
                    <a:pt x="150" y="367"/>
                  </a:lnTo>
                  <a:lnTo>
                    <a:pt x="182" y="343"/>
                  </a:lnTo>
                  <a:lnTo>
                    <a:pt x="176" y="311"/>
                  </a:lnTo>
                  <a:lnTo>
                    <a:pt x="143" y="167"/>
                  </a:lnTo>
                  <a:lnTo>
                    <a:pt x="137" y="95"/>
                  </a:lnTo>
                  <a:lnTo>
                    <a:pt x="156" y="87"/>
                  </a:lnTo>
                  <a:lnTo>
                    <a:pt x="163" y="79"/>
                  </a:lnTo>
                  <a:lnTo>
                    <a:pt x="163" y="31"/>
                  </a:lnTo>
                  <a:lnTo>
                    <a:pt x="150" y="8"/>
                  </a:lnTo>
                  <a:lnTo>
                    <a:pt x="130" y="16"/>
                  </a:lnTo>
                  <a:lnTo>
                    <a:pt x="104" y="0"/>
                  </a:lnTo>
                  <a:lnTo>
                    <a:pt x="104" y="16"/>
                  </a:lnTo>
                  <a:lnTo>
                    <a:pt x="91" y="24"/>
                  </a:lnTo>
                  <a:lnTo>
                    <a:pt x="72" y="16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flipV="1">
              <a:off x="4927" y="2511"/>
              <a:ext cx="6" cy="32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4797" y="2535"/>
              <a:ext cx="32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4"/>
                </a:cxn>
                <a:cxn ang="0">
                  <a:pos x="13" y="32"/>
                </a:cxn>
                <a:cxn ang="0">
                  <a:pos x="32" y="24"/>
                </a:cxn>
                <a:cxn ang="0">
                  <a:pos x="26" y="8"/>
                </a:cxn>
                <a:cxn ang="0">
                  <a:pos x="13" y="8"/>
                </a:cxn>
                <a:cxn ang="0">
                  <a:pos x="0" y="0"/>
                </a:cxn>
              </a:cxnLst>
              <a:rect l="0" t="0" r="r" b="b"/>
              <a:pathLst>
                <a:path w="32" h="32">
                  <a:moveTo>
                    <a:pt x="0" y="0"/>
                  </a:moveTo>
                  <a:lnTo>
                    <a:pt x="6" y="24"/>
                  </a:lnTo>
                  <a:lnTo>
                    <a:pt x="13" y="32"/>
                  </a:lnTo>
                  <a:lnTo>
                    <a:pt x="32" y="24"/>
                  </a:lnTo>
                  <a:lnTo>
                    <a:pt x="26" y="8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4927" y="2527"/>
              <a:ext cx="26" cy="3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32"/>
                </a:cxn>
                <a:cxn ang="0">
                  <a:pos x="13" y="32"/>
                </a:cxn>
                <a:cxn ang="0">
                  <a:pos x="26" y="24"/>
                </a:cxn>
                <a:cxn ang="0">
                  <a:pos x="26" y="0"/>
                </a:cxn>
                <a:cxn ang="0">
                  <a:pos x="19" y="8"/>
                </a:cxn>
                <a:cxn ang="0">
                  <a:pos x="0" y="16"/>
                </a:cxn>
              </a:cxnLst>
              <a:rect l="0" t="0" r="r" b="b"/>
              <a:pathLst>
                <a:path w="26" h="32">
                  <a:moveTo>
                    <a:pt x="0" y="16"/>
                  </a:moveTo>
                  <a:lnTo>
                    <a:pt x="0" y="32"/>
                  </a:lnTo>
                  <a:lnTo>
                    <a:pt x="13" y="32"/>
                  </a:lnTo>
                  <a:lnTo>
                    <a:pt x="26" y="24"/>
                  </a:lnTo>
                  <a:lnTo>
                    <a:pt x="26" y="0"/>
                  </a:lnTo>
                  <a:lnTo>
                    <a:pt x="19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4803" y="2559"/>
              <a:ext cx="111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48"/>
                </a:cxn>
                <a:cxn ang="0">
                  <a:pos x="59" y="88"/>
                </a:cxn>
                <a:cxn ang="0">
                  <a:pos x="72" y="96"/>
                </a:cxn>
                <a:cxn ang="0">
                  <a:pos x="91" y="104"/>
                </a:cxn>
                <a:cxn ang="0">
                  <a:pos x="111" y="88"/>
                </a:cxn>
                <a:cxn ang="0">
                  <a:pos x="91" y="80"/>
                </a:cxn>
                <a:cxn ang="0">
                  <a:pos x="85" y="72"/>
                </a:cxn>
                <a:cxn ang="0">
                  <a:pos x="91" y="64"/>
                </a:cxn>
                <a:cxn ang="0">
                  <a:pos x="91" y="56"/>
                </a:cxn>
                <a:cxn ang="0">
                  <a:pos x="78" y="64"/>
                </a:cxn>
                <a:cxn ang="0">
                  <a:pos x="65" y="64"/>
                </a:cxn>
                <a:cxn ang="0">
                  <a:pos x="26" y="32"/>
                </a:cxn>
                <a:cxn ang="0">
                  <a:pos x="26" y="0"/>
                </a:cxn>
                <a:cxn ang="0">
                  <a:pos x="0" y="0"/>
                </a:cxn>
              </a:cxnLst>
              <a:rect l="0" t="0" r="r" b="b"/>
              <a:pathLst>
                <a:path w="111" h="104">
                  <a:moveTo>
                    <a:pt x="0" y="0"/>
                  </a:moveTo>
                  <a:lnTo>
                    <a:pt x="7" y="48"/>
                  </a:lnTo>
                  <a:lnTo>
                    <a:pt x="59" y="88"/>
                  </a:lnTo>
                  <a:lnTo>
                    <a:pt x="72" y="96"/>
                  </a:lnTo>
                  <a:lnTo>
                    <a:pt x="91" y="104"/>
                  </a:lnTo>
                  <a:lnTo>
                    <a:pt x="111" y="88"/>
                  </a:lnTo>
                  <a:lnTo>
                    <a:pt x="91" y="80"/>
                  </a:lnTo>
                  <a:lnTo>
                    <a:pt x="85" y="72"/>
                  </a:lnTo>
                  <a:lnTo>
                    <a:pt x="91" y="64"/>
                  </a:lnTo>
                  <a:lnTo>
                    <a:pt x="91" y="56"/>
                  </a:lnTo>
                  <a:lnTo>
                    <a:pt x="78" y="64"/>
                  </a:lnTo>
                  <a:lnTo>
                    <a:pt x="65" y="64"/>
                  </a:lnTo>
                  <a:lnTo>
                    <a:pt x="26" y="32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4888" y="2551"/>
              <a:ext cx="65" cy="96"/>
            </a:xfrm>
            <a:custGeom>
              <a:avLst/>
              <a:gdLst/>
              <a:ahLst/>
              <a:cxnLst>
                <a:cxn ang="0">
                  <a:pos x="39" y="8"/>
                </a:cxn>
                <a:cxn ang="0">
                  <a:pos x="39" y="48"/>
                </a:cxn>
                <a:cxn ang="0">
                  <a:pos x="19" y="72"/>
                </a:cxn>
                <a:cxn ang="0">
                  <a:pos x="6" y="64"/>
                </a:cxn>
                <a:cxn ang="0">
                  <a:pos x="6" y="72"/>
                </a:cxn>
                <a:cxn ang="0">
                  <a:pos x="0" y="80"/>
                </a:cxn>
                <a:cxn ang="0">
                  <a:pos x="6" y="88"/>
                </a:cxn>
                <a:cxn ang="0">
                  <a:pos x="26" y="96"/>
                </a:cxn>
                <a:cxn ang="0">
                  <a:pos x="32" y="88"/>
                </a:cxn>
                <a:cxn ang="0">
                  <a:pos x="39" y="80"/>
                </a:cxn>
                <a:cxn ang="0">
                  <a:pos x="58" y="56"/>
                </a:cxn>
                <a:cxn ang="0">
                  <a:pos x="65" y="0"/>
                </a:cxn>
                <a:cxn ang="0">
                  <a:pos x="52" y="8"/>
                </a:cxn>
                <a:cxn ang="0">
                  <a:pos x="39" y="8"/>
                </a:cxn>
              </a:cxnLst>
              <a:rect l="0" t="0" r="r" b="b"/>
              <a:pathLst>
                <a:path w="65" h="96">
                  <a:moveTo>
                    <a:pt x="39" y="8"/>
                  </a:moveTo>
                  <a:lnTo>
                    <a:pt x="39" y="48"/>
                  </a:lnTo>
                  <a:lnTo>
                    <a:pt x="19" y="72"/>
                  </a:lnTo>
                  <a:lnTo>
                    <a:pt x="6" y="64"/>
                  </a:lnTo>
                  <a:lnTo>
                    <a:pt x="6" y="72"/>
                  </a:lnTo>
                  <a:lnTo>
                    <a:pt x="0" y="80"/>
                  </a:lnTo>
                  <a:lnTo>
                    <a:pt x="6" y="88"/>
                  </a:lnTo>
                  <a:lnTo>
                    <a:pt x="26" y="96"/>
                  </a:lnTo>
                  <a:lnTo>
                    <a:pt x="32" y="88"/>
                  </a:lnTo>
                  <a:lnTo>
                    <a:pt x="39" y="80"/>
                  </a:lnTo>
                  <a:lnTo>
                    <a:pt x="58" y="56"/>
                  </a:lnTo>
                  <a:lnTo>
                    <a:pt x="65" y="0"/>
                  </a:lnTo>
                  <a:lnTo>
                    <a:pt x="52" y="8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4836" y="2448"/>
              <a:ext cx="78" cy="47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16"/>
                </a:cxn>
                <a:cxn ang="0">
                  <a:pos x="0" y="31"/>
                </a:cxn>
                <a:cxn ang="0">
                  <a:pos x="19" y="47"/>
                </a:cxn>
                <a:cxn ang="0">
                  <a:pos x="32" y="47"/>
                </a:cxn>
                <a:cxn ang="0">
                  <a:pos x="45" y="31"/>
                </a:cxn>
                <a:cxn ang="0">
                  <a:pos x="52" y="47"/>
                </a:cxn>
                <a:cxn ang="0">
                  <a:pos x="65" y="47"/>
                </a:cxn>
                <a:cxn ang="0">
                  <a:pos x="78" y="31"/>
                </a:cxn>
                <a:cxn ang="0">
                  <a:pos x="71" y="8"/>
                </a:cxn>
                <a:cxn ang="0">
                  <a:pos x="58" y="0"/>
                </a:cxn>
                <a:cxn ang="0">
                  <a:pos x="58" y="16"/>
                </a:cxn>
                <a:cxn ang="0">
                  <a:pos x="45" y="24"/>
                </a:cxn>
                <a:cxn ang="0">
                  <a:pos x="26" y="16"/>
                </a:cxn>
                <a:cxn ang="0">
                  <a:pos x="13" y="8"/>
                </a:cxn>
              </a:cxnLst>
              <a:rect l="0" t="0" r="r" b="b"/>
              <a:pathLst>
                <a:path w="78" h="47">
                  <a:moveTo>
                    <a:pt x="13" y="8"/>
                  </a:moveTo>
                  <a:lnTo>
                    <a:pt x="0" y="16"/>
                  </a:lnTo>
                  <a:lnTo>
                    <a:pt x="0" y="31"/>
                  </a:lnTo>
                  <a:lnTo>
                    <a:pt x="19" y="47"/>
                  </a:lnTo>
                  <a:lnTo>
                    <a:pt x="32" y="47"/>
                  </a:lnTo>
                  <a:lnTo>
                    <a:pt x="45" y="31"/>
                  </a:lnTo>
                  <a:lnTo>
                    <a:pt x="52" y="47"/>
                  </a:lnTo>
                  <a:lnTo>
                    <a:pt x="65" y="47"/>
                  </a:lnTo>
                  <a:lnTo>
                    <a:pt x="78" y="31"/>
                  </a:lnTo>
                  <a:lnTo>
                    <a:pt x="71" y="8"/>
                  </a:lnTo>
                  <a:lnTo>
                    <a:pt x="58" y="0"/>
                  </a:lnTo>
                  <a:lnTo>
                    <a:pt x="58" y="16"/>
                  </a:lnTo>
                  <a:lnTo>
                    <a:pt x="45" y="24"/>
                  </a:lnTo>
                  <a:lnTo>
                    <a:pt x="26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4888" y="2823"/>
              <a:ext cx="6" cy="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0" y="40"/>
                </a:cxn>
                <a:cxn ang="0">
                  <a:pos x="6" y="0"/>
                </a:cxn>
              </a:cxnLst>
              <a:rect l="0" t="0" r="r" b="b"/>
              <a:pathLst>
                <a:path w="6" h="72">
                  <a:moveTo>
                    <a:pt x="0" y="72"/>
                  </a:moveTo>
                  <a:lnTo>
                    <a:pt x="0" y="40"/>
                  </a:lnTo>
                  <a:lnTo>
                    <a:pt x="6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4855" y="2895"/>
              <a:ext cx="98" cy="4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24"/>
                </a:cxn>
                <a:cxn ang="0">
                  <a:pos x="7" y="40"/>
                </a:cxn>
                <a:cxn ang="0">
                  <a:pos x="20" y="48"/>
                </a:cxn>
                <a:cxn ang="0">
                  <a:pos x="46" y="48"/>
                </a:cxn>
                <a:cxn ang="0">
                  <a:pos x="52" y="32"/>
                </a:cxn>
                <a:cxn ang="0">
                  <a:pos x="59" y="40"/>
                </a:cxn>
                <a:cxn ang="0">
                  <a:pos x="78" y="40"/>
                </a:cxn>
                <a:cxn ang="0">
                  <a:pos x="98" y="32"/>
                </a:cxn>
                <a:cxn ang="0">
                  <a:pos x="91" y="16"/>
                </a:cxn>
                <a:cxn ang="0">
                  <a:pos x="78" y="16"/>
                </a:cxn>
                <a:cxn ang="0">
                  <a:pos x="65" y="0"/>
                </a:cxn>
                <a:cxn ang="0">
                  <a:pos x="46" y="8"/>
                </a:cxn>
                <a:cxn ang="0">
                  <a:pos x="33" y="0"/>
                </a:cxn>
                <a:cxn ang="0">
                  <a:pos x="26" y="8"/>
                </a:cxn>
                <a:cxn ang="0">
                  <a:pos x="7" y="0"/>
                </a:cxn>
              </a:cxnLst>
              <a:rect l="0" t="0" r="r" b="b"/>
              <a:pathLst>
                <a:path w="98" h="48">
                  <a:moveTo>
                    <a:pt x="7" y="0"/>
                  </a:moveTo>
                  <a:lnTo>
                    <a:pt x="0" y="24"/>
                  </a:lnTo>
                  <a:lnTo>
                    <a:pt x="7" y="40"/>
                  </a:lnTo>
                  <a:lnTo>
                    <a:pt x="20" y="48"/>
                  </a:lnTo>
                  <a:lnTo>
                    <a:pt x="46" y="48"/>
                  </a:lnTo>
                  <a:lnTo>
                    <a:pt x="52" y="32"/>
                  </a:lnTo>
                  <a:lnTo>
                    <a:pt x="59" y="40"/>
                  </a:lnTo>
                  <a:lnTo>
                    <a:pt x="78" y="40"/>
                  </a:lnTo>
                  <a:lnTo>
                    <a:pt x="98" y="32"/>
                  </a:lnTo>
                  <a:lnTo>
                    <a:pt x="91" y="16"/>
                  </a:lnTo>
                  <a:lnTo>
                    <a:pt x="78" y="16"/>
                  </a:lnTo>
                  <a:lnTo>
                    <a:pt x="65" y="0"/>
                  </a:lnTo>
                  <a:lnTo>
                    <a:pt x="46" y="8"/>
                  </a:lnTo>
                  <a:lnTo>
                    <a:pt x="33" y="0"/>
                  </a:lnTo>
                  <a:lnTo>
                    <a:pt x="26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4427" y="2863"/>
              <a:ext cx="39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0" y="48"/>
                </a:cxn>
                <a:cxn ang="0">
                  <a:pos x="13" y="48"/>
                </a:cxn>
                <a:cxn ang="0">
                  <a:pos x="19" y="48"/>
                </a:cxn>
                <a:cxn ang="0">
                  <a:pos x="26" y="48"/>
                </a:cxn>
                <a:cxn ang="0">
                  <a:pos x="39" y="48"/>
                </a:cxn>
                <a:cxn ang="0">
                  <a:pos x="39" y="32"/>
                </a:cxn>
                <a:cxn ang="0">
                  <a:pos x="39" y="0"/>
                </a:cxn>
                <a:cxn ang="0">
                  <a:pos x="32" y="0"/>
                </a:cxn>
                <a:cxn ang="0">
                  <a:pos x="0" y="0"/>
                </a:cxn>
              </a:cxnLst>
              <a:rect l="0" t="0" r="r" b="b"/>
              <a:pathLst>
                <a:path w="39" h="48">
                  <a:moveTo>
                    <a:pt x="0" y="0"/>
                  </a:moveTo>
                  <a:lnTo>
                    <a:pt x="0" y="32"/>
                  </a:lnTo>
                  <a:lnTo>
                    <a:pt x="0" y="48"/>
                  </a:lnTo>
                  <a:lnTo>
                    <a:pt x="13" y="48"/>
                  </a:lnTo>
                  <a:lnTo>
                    <a:pt x="19" y="48"/>
                  </a:lnTo>
                  <a:lnTo>
                    <a:pt x="26" y="48"/>
                  </a:lnTo>
                  <a:lnTo>
                    <a:pt x="39" y="48"/>
                  </a:lnTo>
                  <a:lnTo>
                    <a:pt x="39" y="32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4459" y="2567"/>
              <a:ext cx="20" cy="3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20" y="16"/>
                </a:cxn>
                <a:cxn ang="0">
                  <a:pos x="20" y="24"/>
                </a:cxn>
                <a:cxn ang="0">
                  <a:pos x="20" y="32"/>
                </a:cxn>
                <a:cxn ang="0">
                  <a:pos x="13" y="32"/>
                </a:cxn>
                <a:cxn ang="0">
                  <a:pos x="13" y="24"/>
                </a:cxn>
                <a:cxn ang="0">
                  <a:pos x="7" y="8"/>
                </a:cxn>
                <a:cxn ang="0">
                  <a:pos x="0" y="8"/>
                </a:cxn>
              </a:cxnLst>
              <a:rect l="0" t="0" r="r" b="b"/>
              <a:pathLst>
                <a:path w="20" h="32">
                  <a:moveTo>
                    <a:pt x="0" y="8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20" y="16"/>
                  </a:lnTo>
                  <a:lnTo>
                    <a:pt x="20" y="24"/>
                  </a:lnTo>
                  <a:lnTo>
                    <a:pt x="20" y="32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7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414" y="2551"/>
              <a:ext cx="52" cy="64"/>
            </a:xfrm>
            <a:custGeom>
              <a:avLst/>
              <a:gdLst/>
              <a:ahLst/>
              <a:cxnLst>
                <a:cxn ang="0">
                  <a:pos x="13" y="24"/>
                </a:cxn>
                <a:cxn ang="0">
                  <a:pos x="7" y="24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7" y="40"/>
                </a:cxn>
                <a:cxn ang="0">
                  <a:pos x="13" y="56"/>
                </a:cxn>
                <a:cxn ang="0">
                  <a:pos x="32" y="64"/>
                </a:cxn>
                <a:cxn ang="0">
                  <a:pos x="39" y="64"/>
                </a:cxn>
                <a:cxn ang="0">
                  <a:pos x="45" y="48"/>
                </a:cxn>
                <a:cxn ang="0">
                  <a:pos x="52" y="32"/>
                </a:cxn>
                <a:cxn ang="0">
                  <a:pos x="45" y="8"/>
                </a:cxn>
                <a:cxn ang="0">
                  <a:pos x="26" y="0"/>
                </a:cxn>
                <a:cxn ang="0">
                  <a:pos x="13" y="16"/>
                </a:cxn>
                <a:cxn ang="0">
                  <a:pos x="13" y="24"/>
                </a:cxn>
              </a:cxnLst>
              <a:rect l="0" t="0" r="r" b="b"/>
              <a:pathLst>
                <a:path w="52" h="64">
                  <a:moveTo>
                    <a:pt x="13" y="24"/>
                  </a:moveTo>
                  <a:lnTo>
                    <a:pt x="7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13" y="56"/>
                  </a:lnTo>
                  <a:lnTo>
                    <a:pt x="32" y="64"/>
                  </a:lnTo>
                  <a:lnTo>
                    <a:pt x="39" y="64"/>
                  </a:lnTo>
                  <a:lnTo>
                    <a:pt x="45" y="48"/>
                  </a:lnTo>
                  <a:lnTo>
                    <a:pt x="52" y="32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3" y="16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4408" y="2535"/>
              <a:ext cx="58" cy="56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58" y="32"/>
                </a:cxn>
                <a:cxn ang="0">
                  <a:pos x="58" y="16"/>
                </a:cxn>
                <a:cxn ang="0">
                  <a:pos x="51" y="8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8"/>
                </a:cxn>
                <a:cxn ang="0">
                  <a:pos x="6" y="16"/>
                </a:cxn>
                <a:cxn ang="0">
                  <a:pos x="0" y="32"/>
                </a:cxn>
                <a:cxn ang="0">
                  <a:pos x="0" y="48"/>
                </a:cxn>
                <a:cxn ang="0">
                  <a:pos x="6" y="56"/>
                </a:cxn>
                <a:cxn ang="0">
                  <a:pos x="6" y="48"/>
                </a:cxn>
                <a:cxn ang="0">
                  <a:pos x="13" y="40"/>
                </a:cxn>
                <a:cxn ang="0">
                  <a:pos x="19" y="40"/>
                </a:cxn>
                <a:cxn ang="0">
                  <a:pos x="19" y="32"/>
                </a:cxn>
                <a:cxn ang="0">
                  <a:pos x="32" y="16"/>
                </a:cxn>
                <a:cxn ang="0">
                  <a:pos x="51" y="24"/>
                </a:cxn>
                <a:cxn ang="0">
                  <a:pos x="51" y="32"/>
                </a:cxn>
              </a:cxnLst>
              <a:rect l="0" t="0" r="r" b="b"/>
              <a:pathLst>
                <a:path w="58" h="56">
                  <a:moveTo>
                    <a:pt x="51" y="32"/>
                  </a:moveTo>
                  <a:lnTo>
                    <a:pt x="58" y="32"/>
                  </a:lnTo>
                  <a:lnTo>
                    <a:pt x="58" y="16"/>
                  </a:lnTo>
                  <a:lnTo>
                    <a:pt x="51" y="8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0" y="48"/>
                  </a:lnTo>
                  <a:lnTo>
                    <a:pt x="6" y="56"/>
                  </a:lnTo>
                  <a:lnTo>
                    <a:pt x="6" y="48"/>
                  </a:lnTo>
                  <a:lnTo>
                    <a:pt x="13" y="40"/>
                  </a:lnTo>
                  <a:lnTo>
                    <a:pt x="19" y="40"/>
                  </a:lnTo>
                  <a:lnTo>
                    <a:pt x="19" y="32"/>
                  </a:lnTo>
                  <a:lnTo>
                    <a:pt x="32" y="16"/>
                  </a:lnTo>
                  <a:lnTo>
                    <a:pt x="51" y="24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4388" y="2567"/>
              <a:ext cx="26" cy="40"/>
            </a:xfrm>
            <a:custGeom>
              <a:avLst/>
              <a:gdLst/>
              <a:ahLst/>
              <a:cxnLst>
                <a:cxn ang="0">
                  <a:pos x="26" y="8"/>
                </a:cxn>
                <a:cxn ang="0">
                  <a:pos x="20" y="0"/>
                </a:cxn>
                <a:cxn ang="0">
                  <a:pos x="13" y="8"/>
                </a:cxn>
                <a:cxn ang="0">
                  <a:pos x="0" y="16"/>
                </a:cxn>
                <a:cxn ang="0">
                  <a:pos x="0" y="24"/>
                </a:cxn>
                <a:cxn ang="0">
                  <a:pos x="0" y="40"/>
                </a:cxn>
                <a:cxn ang="0">
                  <a:pos x="7" y="32"/>
                </a:cxn>
                <a:cxn ang="0">
                  <a:pos x="13" y="24"/>
                </a:cxn>
                <a:cxn ang="0">
                  <a:pos x="20" y="16"/>
                </a:cxn>
                <a:cxn ang="0">
                  <a:pos x="26" y="8"/>
                </a:cxn>
              </a:cxnLst>
              <a:rect l="0" t="0" r="r" b="b"/>
              <a:pathLst>
                <a:path w="26" h="40">
                  <a:moveTo>
                    <a:pt x="26" y="8"/>
                  </a:moveTo>
                  <a:lnTo>
                    <a:pt x="20" y="0"/>
                  </a:lnTo>
                  <a:lnTo>
                    <a:pt x="13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32"/>
                  </a:lnTo>
                  <a:lnTo>
                    <a:pt x="13" y="24"/>
                  </a:lnTo>
                  <a:lnTo>
                    <a:pt x="20" y="16"/>
                  </a:lnTo>
                  <a:lnTo>
                    <a:pt x="2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4408" y="2559"/>
              <a:ext cx="6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16"/>
                </a:cxn>
                <a:cxn ang="0">
                  <a:pos x="0" y="8"/>
                </a:cxn>
              </a:cxnLst>
              <a:rect l="0" t="0" r="r" b="b"/>
              <a:pathLst>
                <a:path w="6" h="16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4421" y="2591"/>
              <a:ext cx="25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6" y="40"/>
                </a:cxn>
                <a:cxn ang="0">
                  <a:pos x="19" y="40"/>
                </a:cxn>
                <a:cxn ang="0">
                  <a:pos x="25" y="32"/>
                </a:cxn>
                <a:cxn ang="0">
                  <a:pos x="25" y="24"/>
                </a:cxn>
                <a:cxn ang="0">
                  <a:pos x="25" y="24"/>
                </a:cxn>
                <a:cxn ang="0">
                  <a:pos x="6" y="16"/>
                </a:cxn>
                <a:cxn ang="0">
                  <a:pos x="0" y="0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lnTo>
                    <a:pt x="0" y="32"/>
                  </a:lnTo>
                  <a:lnTo>
                    <a:pt x="6" y="40"/>
                  </a:lnTo>
                  <a:lnTo>
                    <a:pt x="19" y="40"/>
                  </a:lnTo>
                  <a:lnTo>
                    <a:pt x="25" y="32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Freeform 35"/>
            <p:cNvSpPr>
              <a:spLocks/>
            </p:cNvSpPr>
            <p:nvPr/>
          </p:nvSpPr>
          <p:spPr bwMode="auto">
            <a:xfrm>
              <a:off x="4382" y="2615"/>
              <a:ext cx="116" cy="248"/>
            </a:xfrm>
            <a:custGeom>
              <a:avLst/>
              <a:gdLst/>
              <a:ahLst/>
              <a:cxnLst>
                <a:cxn ang="0">
                  <a:pos x="39" y="8"/>
                </a:cxn>
                <a:cxn ang="0">
                  <a:pos x="19" y="16"/>
                </a:cxn>
                <a:cxn ang="0">
                  <a:pos x="6" y="8"/>
                </a:cxn>
                <a:cxn ang="0">
                  <a:pos x="0" y="16"/>
                </a:cxn>
                <a:cxn ang="0">
                  <a:pos x="0" y="32"/>
                </a:cxn>
                <a:cxn ang="0">
                  <a:pos x="0" y="56"/>
                </a:cxn>
                <a:cxn ang="0">
                  <a:pos x="13" y="64"/>
                </a:cxn>
                <a:cxn ang="0">
                  <a:pos x="19" y="64"/>
                </a:cxn>
                <a:cxn ang="0">
                  <a:pos x="26" y="112"/>
                </a:cxn>
                <a:cxn ang="0">
                  <a:pos x="13" y="208"/>
                </a:cxn>
                <a:cxn ang="0">
                  <a:pos x="6" y="240"/>
                </a:cxn>
                <a:cxn ang="0">
                  <a:pos x="39" y="248"/>
                </a:cxn>
                <a:cxn ang="0">
                  <a:pos x="77" y="248"/>
                </a:cxn>
                <a:cxn ang="0">
                  <a:pos x="97" y="240"/>
                </a:cxn>
                <a:cxn ang="0">
                  <a:pos x="116" y="224"/>
                </a:cxn>
                <a:cxn ang="0">
                  <a:pos x="116" y="208"/>
                </a:cxn>
                <a:cxn ang="0">
                  <a:pos x="90" y="112"/>
                </a:cxn>
                <a:cxn ang="0">
                  <a:pos x="90" y="64"/>
                </a:cxn>
                <a:cxn ang="0">
                  <a:pos x="97" y="56"/>
                </a:cxn>
                <a:cxn ang="0">
                  <a:pos x="103" y="48"/>
                </a:cxn>
                <a:cxn ang="0">
                  <a:pos x="103" y="24"/>
                </a:cxn>
                <a:cxn ang="0">
                  <a:pos x="97" y="8"/>
                </a:cxn>
                <a:cxn ang="0">
                  <a:pos x="84" y="8"/>
                </a:cxn>
                <a:cxn ang="0">
                  <a:pos x="64" y="0"/>
                </a:cxn>
                <a:cxn ang="0">
                  <a:pos x="64" y="8"/>
                </a:cxn>
                <a:cxn ang="0">
                  <a:pos x="58" y="16"/>
                </a:cxn>
                <a:cxn ang="0">
                  <a:pos x="45" y="16"/>
                </a:cxn>
                <a:cxn ang="0">
                  <a:pos x="39" y="8"/>
                </a:cxn>
              </a:cxnLst>
              <a:rect l="0" t="0" r="r" b="b"/>
              <a:pathLst>
                <a:path w="116" h="248">
                  <a:moveTo>
                    <a:pt x="39" y="8"/>
                  </a:moveTo>
                  <a:lnTo>
                    <a:pt x="19" y="16"/>
                  </a:lnTo>
                  <a:lnTo>
                    <a:pt x="6" y="8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0" y="56"/>
                  </a:lnTo>
                  <a:lnTo>
                    <a:pt x="13" y="64"/>
                  </a:lnTo>
                  <a:lnTo>
                    <a:pt x="19" y="64"/>
                  </a:lnTo>
                  <a:lnTo>
                    <a:pt x="26" y="112"/>
                  </a:lnTo>
                  <a:lnTo>
                    <a:pt x="13" y="208"/>
                  </a:lnTo>
                  <a:lnTo>
                    <a:pt x="6" y="240"/>
                  </a:lnTo>
                  <a:lnTo>
                    <a:pt x="39" y="248"/>
                  </a:lnTo>
                  <a:lnTo>
                    <a:pt x="77" y="248"/>
                  </a:lnTo>
                  <a:lnTo>
                    <a:pt x="97" y="240"/>
                  </a:lnTo>
                  <a:lnTo>
                    <a:pt x="116" y="224"/>
                  </a:lnTo>
                  <a:lnTo>
                    <a:pt x="116" y="208"/>
                  </a:lnTo>
                  <a:lnTo>
                    <a:pt x="90" y="112"/>
                  </a:lnTo>
                  <a:lnTo>
                    <a:pt x="90" y="64"/>
                  </a:lnTo>
                  <a:lnTo>
                    <a:pt x="97" y="56"/>
                  </a:lnTo>
                  <a:lnTo>
                    <a:pt x="103" y="48"/>
                  </a:lnTo>
                  <a:lnTo>
                    <a:pt x="103" y="24"/>
                  </a:lnTo>
                  <a:lnTo>
                    <a:pt x="97" y="8"/>
                  </a:lnTo>
                  <a:lnTo>
                    <a:pt x="84" y="8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58" y="16"/>
                  </a:lnTo>
                  <a:lnTo>
                    <a:pt x="45" y="16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 flipV="1">
              <a:off x="4472" y="2655"/>
              <a:ext cx="1" cy="24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auto">
            <a:xfrm>
              <a:off x="4388" y="2671"/>
              <a:ext cx="20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"/>
                </a:cxn>
                <a:cxn ang="0">
                  <a:pos x="7" y="24"/>
                </a:cxn>
                <a:cxn ang="0">
                  <a:pos x="20" y="24"/>
                </a:cxn>
                <a:cxn ang="0">
                  <a:pos x="13" y="8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20" h="24">
                  <a:moveTo>
                    <a:pt x="0" y="0"/>
                  </a:moveTo>
                  <a:lnTo>
                    <a:pt x="0" y="24"/>
                  </a:lnTo>
                  <a:lnTo>
                    <a:pt x="7" y="24"/>
                  </a:lnTo>
                  <a:lnTo>
                    <a:pt x="20" y="24"/>
                  </a:lnTo>
                  <a:lnTo>
                    <a:pt x="13" y="8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4472" y="2671"/>
              <a:ext cx="13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16"/>
                </a:cxn>
                <a:cxn ang="0">
                  <a:pos x="7" y="16"/>
                </a:cxn>
                <a:cxn ang="0">
                  <a:pos x="13" y="16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13" h="16">
                  <a:moveTo>
                    <a:pt x="0" y="8"/>
                  </a:moveTo>
                  <a:lnTo>
                    <a:pt x="0" y="16"/>
                  </a:lnTo>
                  <a:lnTo>
                    <a:pt x="7" y="16"/>
                  </a:lnTo>
                  <a:lnTo>
                    <a:pt x="13" y="16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4388" y="2695"/>
              <a:ext cx="71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4"/>
                </a:cxn>
                <a:cxn ang="0">
                  <a:pos x="39" y="48"/>
                </a:cxn>
                <a:cxn ang="0">
                  <a:pos x="46" y="56"/>
                </a:cxn>
                <a:cxn ang="0">
                  <a:pos x="58" y="64"/>
                </a:cxn>
                <a:cxn ang="0">
                  <a:pos x="71" y="48"/>
                </a:cxn>
                <a:cxn ang="0">
                  <a:pos x="65" y="48"/>
                </a:cxn>
                <a:cxn ang="0">
                  <a:pos x="58" y="40"/>
                </a:cxn>
                <a:cxn ang="0">
                  <a:pos x="65" y="40"/>
                </a:cxn>
                <a:cxn ang="0">
                  <a:pos x="65" y="32"/>
                </a:cxn>
                <a:cxn ang="0">
                  <a:pos x="52" y="32"/>
                </a:cxn>
                <a:cxn ang="0">
                  <a:pos x="46" y="40"/>
                </a:cxn>
                <a:cxn ang="0">
                  <a:pos x="20" y="16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71" h="64">
                  <a:moveTo>
                    <a:pt x="0" y="0"/>
                  </a:moveTo>
                  <a:lnTo>
                    <a:pt x="7" y="24"/>
                  </a:lnTo>
                  <a:lnTo>
                    <a:pt x="39" y="48"/>
                  </a:lnTo>
                  <a:lnTo>
                    <a:pt x="46" y="56"/>
                  </a:lnTo>
                  <a:lnTo>
                    <a:pt x="58" y="64"/>
                  </a:lnTo>
                  <a:lnTo>
                    <a:pt x="71" y="48"/>
                  </a:lnTo>
                  <a:lnTo>
                    <a:pt x="65" y="48"/>
                  </a:lnTo>
                  <a:lnTo>
                    <a:pt x="58" y="40"/>
                  </a:lnTo>
                  <a:lnTo>
                    <a:pt x="65" y="40"/>
                  </a:lnTo>
                  <a:lnTo>
                    <a:pt x="65" y="32"/>
                  </a:lnTo>
                  <a:lnTo>
                    <a:pt x="52" y="32"/>
                  </a:lnTo>
                  <a:lnTo>
                    <a:pt x="46" y="40"/>
                  </a:lnTo>
                  <a:lnTo>
                    <a:pt x="20" y="16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4446" y="2687"/>
              <a:ext cx="39" cy="5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32"/>
                </a:cxn>
                <a:cxn ang="0">
                  <a:pos x="13" y="40"/>
                </a:cxn>
                <a:cxn ang="0">
                  <a:pos x="7" y="40"/>
                </a:cxn>
                <a:cxn ang="0">
                  <a:pos x="7" y="48"/>
                </a:cxn>
                <a:cxn ang="0">
                  <a:pos x="0" y="48"/>
                </a:cxn>
                <a:cxn ang="0">
                  <a:pos x="7" y="56"/>
                </a:cxn>
                <a:cxn ang="0">
                  <a:pos x="13" y="56"/>
                </a:cxn>
                <a:cxn ang="0">
                  <a:pos x="20" y="56"/>
                </a:cxn>
                <a:cxn ang="0">
                  <a:pos x="26" y="48"/>
                </a:cxn>
                <a:cxn ang="0">
                  <a:pos x="39" y="32"/>
                </a:cxn>
                <a:cxn ang="0">
                  <a:pos x="39" y="0"/>
                </a:cxn>
                <a:cxn ang="0">
                  <a:pos x="33" y="0"/>
                </a:cxn>
                <a:cxn ang="0">
                  <a:pos x="26" y="0"/>
                </a:cxn>
              </a:cxnLst>
              <a:rect l="0" t="0" r="r" b="b"/>
              <a:pathLst>
                <a:path w="39" h="56">
                  <a:moveTo>
                    <a:pt x="26" y="0"/>
                  </a:moveTo>
                  <a:lnTo>
                    <a:pt x="26" y="32"/>
                  </a:lnTo>
                  <a:lnTo>
                    <a:pt x="13" y="40"/>
                  </a:lnTo>
                  <a:lnTo>
                    <a:pt x="7" y="40"/>
                  </a:lnTo>
                  <a:lnTo>
                    <a:pt x="7" y="48"/>
                  </a:lnTo>
                  <a:lnTo>
                    <a:pt x="0" y="48"/>
                  </a:lnTo>
                  <a:lnTo>
                    <a:pt x="7" y="56"/>
                  </a:lnTo>
                  <a:lnTo>
                    <a:pt x="13" y="56"/>
                  </a:lnTo>
                  <a:lnTo>
                    <a:pt x="20" y="56"/>
                  </a:lnTo>
                  <a:lnTo>
                    <a:pt x="26" y="48"/>
                  </a:lnTo>
                  <a:lnTo>
                    <a:pt x="39" y="32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4408" y="2615"/>
              <a:ext cx="51" cy="32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8"/>
                </a:cxn>
                <a:cxn ang="0">
                  <a:pos x="0" y="24"/>
                </a:cxn>
                <a:cxn ang="0">
                  <a:pos x="19" y="32"/>
                </a:cxn>
                <a:cxn ang="0">
                  <a:pos x="26" y="32"/>
                </a:cxn>
                <a:cxn ang="0">
                  <a:pos x="32" y="24"/>
                </a:cxn>
                <a:cxn ang="0">
                  <a:pos x="38" y="32"/>
                </a:cxn>
                <a:cxn ang="0">
                  <a:pos x="45" y="32"/>
                </a:cxn>
                <a:cxn ang="0">
                  <a:pos x="51" y="16"/>
                </a:cxn>
                <a:cxn ang="0">
                  <a:pos x="51" y="8"/>
                </a:cxn>
                <a:cxn ang="0">
                  <a:pos x="38" y="0"/>
                </a:cxn>
                <a:cxn ang="0">
                  <a:pos x="38" y="8"/>
                </a:cxn>
                <a:cxn ang="0">
                  <a:pos x="32" y="16"/>
                </a:cxn>
                <a:cxn ang="0">
                  <a:pos x="19" y="16"/>
                </a:cxn>
                <a:cxn ang="0">
                  <a:pos x="13" y="8"/>
                </a:cxn>
              </a:cxnLst>
              <a:rect l="0" t="0" r="r" b="b"/>
              <a:pathLst>
                <a:path w="51" h="32">
                  <a:moveTo>
                    <a:pt x="13" y="8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38" y="32"/>
                  </a:lnTo>
                  <a:lnTo>
                    <a:pt x="45" y="32"/>
                  </a:lnTo>
                  <a:lnTo>
                    <a:pt x="51" y="16"/>
                  </a:lnTo>
                  <a:lnTo>
                    <a:pt x="51" y="8"/>
                  </a:lnTo>
                  <a:lnTo>
                    <a:pt x="38" y="0"/>
                  </a:lnTo>
                  <a:lnTo>
                    <a:pt x="38" y="8"/>
                  </a:lnTo>
                  <a:lnTo>
                    <a:pt x="32" y="16"/>
                  </a:lnTo>
                  <a:lnTo>
                    <a:pt x="19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Freeform 42"/>
            <p:cNvSpPr>
              <a:spLocks/>
            </p:cNvSpPr>
            <p:nvPr/>
          </p:nvSpPr>
          <p:spPr bwMode="auto">
            <a:xfrm>
              <a:off x="4446" y="2863"/>
              <a:ext cx="1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h="48">
                  <a:moveTo>
                    <a:pt x="0" y="48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Freeform 43"/>
            <p:cNvSpPr>
              <a:spLocks/>
            </p:cNvSpPr>
            <p:nvPr/>
          </p:nvSpPr>
          <p:spPr bwMode="auto">
            <a:xfrm>
              <a:off x="4427" y="2911"/>
              <a:ext cx="58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24"/>
                </a:cxn>
                <a:cxn ang="0">
                  <a:pos x="7" y="32"/>
                </a:cxn>
                <a:cxn ang="0">
                  <a:pos x="26" y="32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45" y="24"/>
                </a:cxn>
                <a:cxn ang="0">
                  <a:pos x="58" y="16"/>
                </a:cxn>
                <a:cxn ang="0">
                  <a:pos x="58" y="8"/>
                </a:cxn>
                <a:cxn ang="0">
                  <a:pos x="45" y="8"/>
                </a:cxn>
                <a:cxn ang="0">
                  <a:pos x="39" y="0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58" h="32">
                  <a:moveTo>
                    <a:pt x="0" y="0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7" y="3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45" y="24"/>
                  </a:lnTo>
                  <a:lnTo>
                    <a:pt x="58" y="16"/>
                  </a:lnTo>
                  <a:lnTo>
                    <a:pt x="58" y="8"/>
                  </a:lnTo>
                  <a:lnTo>
                    <a:pt x="45" y="8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Freeform 44"/>
            <p:cNvSpPr>
              <a:spLocks/>
            </p:cNvSpPr>
            <p:nvPr/>
          </p:nvSpPr>
          <p:spPr bwMode="auto">
            <a:xfrm>
              <a:off x="4628" y="2839"/>
              <a:ext cx="52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48"/>
                </a:cxn>
                <a:cxn ang="0">
                  <a:pos x="7" y="64"/>
                </a:cxn>
                <a:cxn ang="0">
                  <a:pos x="20" y="72"/>
                </a:cxn>
                <a:cxn ang="0">
                  <a:pos x="26" y="64"/>
                </a:cxn>
                <a:cxn ang="0">
                  <a:pos x="39" y="72"/>
                </a:cxn>
                <a:cxn ang="0">
                  <a:pos x="52" y="64"/>
                </a:cxn>
                <a:cxn ang="0">
                  <a:pos x="52" y="48"/>
                </a:cxn>
                <a:cxn ang="0">
                  <a:pos x="52" y="0"/>
                </a:cxn>
                <a:cxn ang="0">
                  <a:pos x="46" y="8"/>
                </a:cxn>
                <a:cxn ang="0">
                  <a:pos x="0" y="0"/>
                </a:cxn>
              </a:cxnLst>
              <a:rect l="0" t="0" r="r" b="b"/>
              <a:pathLst>
                <a:path w="52" h="72">
                  <a:moveTo>
                    <a:pt x="0" y="0"/>
                  </a:moveTo>
                  <a:lnTo>
                    <a:pt x="7" y="48"/>
                  </a:lnTo>
                  <a:lnTo>
                    <a:pt x="7" y="64"/>
                  </a:lnTo>
                  <a:lnTo>
                    <a:pt x="20" y="72"/>
                  </a:lnTo>
                  <a:lnTo>
                    <a:pt x="26" y="64"/>
                  </a:lnTo>
                  <a:lnTo>
                    <a:pt x="39" y="72"/>
                  </a:lnTo>
                  <a:lnTo>
                    <a:pt x="52" y="64"/>
                  </a:lnTo>
                  <a:lnTo>
                    <a:pt x="52" y="48"/>
                  </a:lnTo>
                  <a:lnTo>
                    <a:pt x="52" y="0"/>
                  </a:lnTo>
                  <a:lnTo>
                    <a:pt x="4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Freeform 45"/>
            <p:cNvSpPr>
              <a:spLocks/>
            </p:cNvSpPr>
            <p:nvPr/>
          </p:nvSpPr>
          <p:spPr bwMode="auto">
            <a:xfrm>
              <a:off x="4667" y="2487"/>
              <a:ext cx="33" cy="4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" y="0"/>
                </a:cxn>
                <a:cxn ang="0">
                  <a:pos x="20" y="0"/>
                </a:cxn>
                <a:cxn ang="0">
                  <a:pos x="33" y="16"/>
                </a:cxn>
                <a:cxn ang="0">
                  <a:pos x="33" y="24"/>
                </a:cxn>
                <a:cxn ang="0">
                  <a:pos x="33" y="40"/>
                </a:cxn>
                <a:cxn ang="0">
                  <a:pos x="20" y="40"/>
                </a:cxn>
                <a:cxn ang="0">
                  <a:pos x="20" y="32"/>
                </a:cxn>
                <a:cxn ang="0">
                  <a:pos x="13" y="8"/>
                </a:cxn>
                <a:cxn ang="0">
                  <a:pos x="0" y="8"/>
                </a:cxn>
              </a:cxnLst>
              <a:rect l="0" t="0" r="r" b="b"/>
              <a:pathLst>
                <a:path w="33" h="40">
                  <a:moveTo>
                    <a:pt x="0" y="8"/>
                  </a:moveTo>
                  <a:lnTo>
                    <a:pt x="7" y="0"/>
                  </a:lnTo>
                  <a:lnTo>
                    <a:pt x="20" y="0"/>
                  </a:lnTo>
                  <a:lnTo>
                    <a:pt x="33" y="16"/>
                  </a:lnTo>
                  <a:lnTo>
                    <a:pt x="33" y="24"/>
                  </a:lnTo>
                  <a:lnTo>
                    <a:pt x="33" y="40"/>
                  </a:lnTo>
                  <a:lnTo>
                    <a:pt x="20" y="40"/>
                  </a:lnTo>
                  <a:lnTo>
                    <a:pt x="20" y="32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Freeform 46"/>
            <p:cNvSpPr>
              <a:spLocks/>
            </p:cNvSpPr>
            <p:nvPr/>
          </p:nvSpPr>
          <p:spPr bwMode="auto">
            <a:xfrm>
              <a:off x="4622" y="2464"/>
              <a:ext cx="52" cy="79"/>
            </a:xfrm>
            <a:custGeom>
              <a:avLst/>
              <a:gdLst/>
              <a:ahLst/>
              <a:cxnLst>
                <a:cxn ang="0">
                  <a:pos x="6" y="31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47"/>
                </a:cxn>
                <a:cxn ang="0">
                  <a:pos x="6" y="47"/>
                </a:cxn>
                <a:cxn ang="0">
                  <a:pos x="13" y="71"/>
                </a:cxn>
                <a:cxn ang="0">
                  <a:pos x="32" y="79"/>
                </a:cxn>
                <a:cxn ang="0">
                  <a:pos x="45" y="79"/>
                </a:cxn>
                <a:cxn ang="0">
                  <a:pos x="52" y="63"/>
                </a:cxn>
                <a:cxn ang="0">
                  <a:pos x="52" y="39"/>
                </a:cxn>
                <a:cxn ang="0">
                  <a:pos x="52" y="15"/>
                </a:cxn>
                <a:cxn ang="0">
                  <a:pos x="26" y="0"/>
                </a:cxn>
                <a:cxn ang="0">
                  <a:pos x="6" y="15"/>
                </a:cxn>
                <a:cxn ang="0">
                  <a:pos x="6" y="31"/>
                </a:cxn>
              </a:cxnLst>
              <a:rect l="0" t="0" r="r" b="b"/>
              <a:pathLst>
                <a:path w="52" h="79">
                  <a:moveTo>
                    <a:pt x="6" y="31"/>
                  </a:moveTo>
                  <a:lnTo>
                    <a:pt x="0" y="31"/>
                  </a:lnTo>
                  <a:lnTo>
                    <a:pt x="0" y="31"/>
                  </a:lnTo>
                  <a:lnTo>
                    <a:pt x="0" y="47"/>
                  </a:lnTo>
                  <a:lnTo>
                    <a:pt x="6" y="47"/>
                  </a:lnTo>
                  <a:lnTo>
                    <a:pt x="13" y="71"/>
                  </a:lnTo>
                  <a:lnTo>
                    <a:pt x="32" y="79"/>
                  </a:lnTo>
                  <a:lnTo>
                    <a:pt x="45" y="79"/>
                  </a:lnTo>
                  <a:lnTo>
                    <a:pt x="52" y="63"/>
                  </a:lnTo>
                  <a:lnTo>
                    <a:pt x="52" y="39"/>
                  </a:lnTo>
                  <a:lnTo>
                    <a:pt x="52" y="15"/>
                  </a:lnTo>
                  <a:lnTo>
                    <a:pt x="26" y="0"/>
                  </a:lnTo>
                  <a:lnTo>
                    <a:pt x="6" y="15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Freeform 47"/>
            <p:cNvSpPr>
              <a:spLocks/>
            </p:cNvSpPr>
            <p:nvPr/>
          </p:nvSpPr>
          <p:spPr bwMode="auto">
            <a:xfrm>
              <a:off x="4609" y="2448"/>
              <a:ext cx="71" cy="63"/>
            </a:xfrm>
            <a:custGeom>
              <a:avLst/>
              <a:gdLst/>
              <a:ahLst/>
              <a:cxnLst>
                <a:cxn ang="0">
                  <a:pos x="65" y="39"/>
                </a:cxn>
                <a:cxn ang="0">
                  <a:pos x="71" y="31"/>
                </a:cxn>
                <a:cxn ang="0">
                  <a:pos x="71" y="16"/>
                </a:cxn>
                <a:cxn ang="0">
                  <a:pos x="58" y="8"/>
                </a:cxn>
                <a:cxn ang="0">
                  <a:pos x="52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9" y="8"/>
                </a:cxn>
                <a:cxn ang="0">
                  <a:pos x="6" y="16"/>
                </a:cxn>
                <a:cxn ang="0">
                  <a:pos x="0" y="31"/>
                </a:cxn>
                <a:cxn ang="0">
                  <a:pos x="0" y="55"/>
                </a:cxn>
                <a:cxn ang="0">
                  <a:pos x="13" y="63"/>
                </a:cxn>
                <a:cxn ang="0">
                  <a:pos x="13" y="47"/>
                </a:cxn>
                <a:cxn ang="0">
                  <a:pos x="13" y="47"/>
                </a:cxn>
                <a:cxn ang="0">
                  <a:pos x="19" y="47"/>
                </a:cxn>
                <a:cxn ang="0">
                  <a:pos x="19" y="31"/>
                </a:cxn>
                <a:cxn ang="0">
                  <a:pos x="39" y="16"/>
                </a:cxn>
                <a:cxn ang="0">
                  <a:pos x="65" y="31"/>
                </a:cxn>
                <a:cxn ang="0">
                  <a:pos x="65" y="39"/>
                </a:cxn>
              </a:cxnLst>
              <a:rect l="0" t="0" r="r" b="b"/>
              <a:pathLst>
                <a:path w="71" h="63">
                  <a:moveTo>
                    <a:pt x="65" y="39"/>
                  </a:moveTo>
                  <a:lnTo>
                    <a:pt x="71" y="31"/>
                  </a:lnTo>
                  <a:lnTo>
                    <a:pt x="71" y="16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9" y="8"/>
                  </a:lnTo>
                  <a:lnTo>
                    <a:pt x="6" y="16"/>
                  </a:lnTo>
                  <a:lnTo>
                    <a:pt x="0" y="31"/>
                  </a:lnTo>
                  <a:lnTo>
                    <a:pt x="0" y="55"/>
                  </a:lnTo>
                  <a:lnTo>
                    <a:pt x="13" y="63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9" y="47"/>
                  </a:lnTo>
                  <a:lnTo>
                    <a:pt x="19" y="31"/>
                  </a:lnTo>
                  <a:lnTo>
                    <a:pt x="39" y="16"/>
                  </a:lnTo>
                  <a:lnTo>
                    <a:pt x="65" y="31"/>
                  </a:lnTo>
                  <a:lnTo>
                    <a:pt x="65" y="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Freeform 48"/>
            <p:cNvSpPr>
              <a:spLocks/>
            </p:cNvSpPr>
            <p:nvPr/>
          </p:nvSpPr>
          <p:spPr bwMode="auto">
            <a:xfrm>
              <a:off x="4583" y="2487"/>
              <a:ext cx="32" cy="40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26" y="0"/>
                </a:cxn>
                <a:cxn ang="0">
                  <a:pos x="19" y="8"/>
                </a:cxn>
                <a:cxn ang="0">
                  <a:pos x="6" y="16"/>
                </a:cxn>
                <a:cxn ang="0">
                  <a:pos x="0" y="32"/>
                </a:cxn>
                <a:cxn ang="0">
                  <a:pos x="6" y="40"/>
                </a:cxn>
                <a:cxn ang="0">
                  <a:pos x="13" y="40"/>
                </a:cxn>
                <a:cxn ang="0">
                  <a:pos x="13" y="32"/>
                </a:cxn>
                <a:cxn ang="0">
                  <a:pos x="19" y="16"/>
                </a:cxn>
                <a:cxn ang="0">
                  <a:pos x="32" y="8"/>
                </a:cxn>
              </a:cxnLst>
              <a:rect l="0" t="0" r="r" b="b"/>
              <a:pathLst>
                <a:path w="32" h="40">
                  <a:moveTo>
                    <a:pt x="32" y="8"/>
                  </a:moveTo>
                  <a:lnTo>
                    <a:pt x="26" y="0"/>
                  </a:lnTo>
                  <a:lnTo>
                    <a:pt x="19" y="8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6" y="40"/>
                  </a:lnTo>
                  <a:lnTo>
                    <a:pt x="13" y="40"/>
                  </a:lnTo>
                  <a:lnTo>
                    <a:pt x="13" y="32"/>
                  </a:lnTo>
                  <a:lnTo>
                    <a:pt x="19" y="16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Freeform 49"/>
            <p:cNvSpPr>
              <a:spLocks/>
            </p:cNvSpPr>
            <p:nvPr/>
          </p:nvSpPr>
          <p:spPr bwMode="auto">
            <a:xfrm>
              <a:off x="4609" y="2479"/>
              <a:ext cx="13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6" y="0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6" y="16"/>
                </a:cxn>
                <a:cxn ang="0">
                  <a:pos x="0" y="8"/>
                </a:cxn>
              </a:cxnLst>
              <a:rect l="0" t="0" r="r" b="b"/>
              <a:pathLst>
                <a:path w="13" h="16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6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auto">
            <a:xfrm>
              <a:off x="4622" y="2511"/>
              <a:ext cx="39" cy="4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0"/>
                </a:cxn>
                <a:cxn ang="0">
                  <a:pos x="13" y="48"/>
                </a:cxn>
                <a:cxn ang="0">
                  <a:pos x="26" y="48"/>
                </a:cxn>
                <a:cxn ang="0">
                  <a:pos x="39" y="40"/>
                </a:cxn>
                <a:cxn ang="0">
                  <a:pos x="39" y="32"/>
                </a:cxn>
                <a:cxn ang="0">
                  <a:pos x="32" y="32"/>
                </a:cxn>
                <a:cxn ang="0">
                  <a:pos x="13" y="24"/>
                </a:cxn>
                <a:cxn ang="0">
                  <a:pos x="6" y="0"/>
                </a:cxn>
              </a:cxnLst>
              <a:rect l="0" t="0" r="r" b="b"/>
              <a:pathLst>
                <a:path w="39" h="48">
                  <a:moveTo>
                    <a:pt x="6" y="0"/>
                  </a:moveTo>
                  <a:lnTo>
                    <a:pt x="0" y="40"/>
                  </a:lnTo>
                  <a:lnTo>
                    <a:pt x="13" y="48"/>
                  </a:lnTo>
                  <a:lnTo>
                    <a:pt x="26" y="48"/>
                  </a:lnTo>
                  <a:lnTo>
                    <a:pt x="39" y="40"/>
                  </a:lnTo>
                  <a:lnTo>
                    <a:pt x="39" y="32"/>
                  </a:lnTo>
                  <a:lnTo>
                    <a:pt x="32" y="32"/>
                  </a:lnTo>
                  <a:lnTo>
                    <a:pt x="13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auto">
            <a:xfrm>
              <a:off x="4576" y="2543"/>
              <a:ext cx="149" cy="304"/>
            </a:xfrm>
            <a:custGeom>
              <a:avLst/>
              <a:gdLst/>
              <a:ahLst/>
              <a:cxnLst>
                <a:cxn ang="0">
                  <a:pos x="46" y="8"/>
                </a:cxn>
                <a:cxn ang="0">
                  <a:pos x="20" y="16"/>
                </a:cxn>
                <a:cxn ang="0">
                  <a:pos x="13" y="8"/>
                </a:cxn>
                <a:cxn ang="0">
                  <a:pos x="0" y="16"/>
                </a:cxn>
                <a:cxn ang="0">
                  <a:pos x="0" y="40"/>
                </a:cxn>
                <a:cxn ang="0">
                  <a:pos x="0" y="64"/>
                </a:cxn>
                <a:cxn ang="0">
                  <a:pos x="13" y="80"/>
                </a:cxn>
                <a:cxn ang="0">
                  <a:pos x="26" y="80"/>
                </a:cxn>
                <a:cxn ang="0">
                  <a:pos x="33" y="144"/>
                </a:cxn>
                <a:cxn ang="0">
                  <a:pos x="13" y="256"/>
                </a:cxn>
                <a:cxn ang="0">
                  <a:pos x="13" y="288"/>
                </a:cxn>
                <a:cxn ang="0">
                  <a:pos x="46" y="296"/>
                </a:cxn>
                <a:cxn ang="0">
                  <a:pos x="98" y="304"/>
                </a:cxn>
                <a:cxn ang="0">
                  <a:pos x="124" y="296"/>
                </a:cxn>
                <a:cxn ang="0">
                  <a:pos x="149" y="280"/>
                </a:cxn>
                <a:cxn ang="0">
                  <a:pos x="143" y="248"/>
                </a:cxn>
                <a:cxn ang="0">
                  <a:pos x="111" y="136"/>
                </a:cxn>
                <a:cxn ang="0">
                  <a:pos x="111" y="72"/>
                </a:cxn>
                <a:cxn ang="0">
                  <a:pos x="124" y="72"/>
                </a:cxn>
                <a:cxn ang="0">
                  <a:pos x="130" y="64"/>
                </a:cxn>
                <a:cxn ang="0">
                  <a:pos x="130" y="24"/>
                </a:cxn>
                <a:cxn ang="0">
                  <a:pos x="117" y="8"/>
                </a:cxn>
                <a:cxn ang="0">
                  <a:pos x="104" y="16"/>
                </a:cxn>
                <a:cxn ang="0">
                  <a:pos x="85" y="0"/>
                </a:cxn>
                <a:cxn ang="0">
                  <a:pos x="85" y="8"/>
                </a:cxn>
                <a:cxn ang="0">
                  <a:pos x="72" y="16"/>
                </a:cxn>
                <a:cxn ang="0">
                  <a:pos x="59" y="16"/>
                </a:cxn>
                <a:cxn ang="0">
                  <a:pos x="46" y="8"/>
                </a:cxn>
              </a:cxnLst>
              <a:rect l="0" t="0" r="r" b="b"/>
              <a:pathLst>
                <a:path w="149" h="304">
                  <a:moveTo>
                    <a:pt x="46" y="8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0" y="64"/>
                  </a:lnTo>
                  <a:lnTo>
                    <a:pt x="13" y="80"/>
                  </a:lnTo>
                  <a:lnTo>
                    <a:pt x="26" y="80"/>
                  </a:lnTo>
                  <a:lnTo>
                    <a:pt x="33" y="144"/>
                  </a:lnTo>
                  <a:lnTo>
                    <a:pt x="13" y="256"/>
                  </a:lnTo>
                  <a:lnTo>
                    <a:pt x="13" y="288"/>
                  </a:lnTo>
                  <a:lnTo>
                    <a:pt x="46" y="296"/>
                  </a:lnTo>
                  <a:lnTo>
                    <a:pt x="98" y="304"/>
                  </a:lnTo>
                  <a:lnTo>
                    <a:pt x="124" y="296"/>
                  </a:lnTo>
                  <a:lnTo>
                    <a:pt x="149" y="280"/>
                  </a:lnTo>
                  <a:lnTo>
                    <a:pt x="143" y="248"/>
                  </a:lnTo>
                  <a:lnTo>
                    <a:pt x="111" y="136"/>
                  </a:lnTo>
                  <a:lnTo>
                    <a:pt x="111" y="72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0" y="24"/>
                  </a:lnTo>
                  <a:lnTo>
                    <a:pt x="117" y="8"/>
                  </a:lnTo>
                  <a:lnTo>
                    <a:pt x="104" y="16"/>
                  </a:lnTo>
                  <a:lnTo>
                    <a:pt x="85" y="0"/>
                  </a:lnTo>
                  <a:lnTo>
                    <a:pt x="85" y="8"/>
                  </a:lnTo>
                  <a:lnTo>
                    <a:pt x="72" y="16"/>
                  </a:lnTo>
                  <a:lnTo>
                    <a:pt x="59" y="16"/>
                  </a:lnTo>
                  <a:lnTo>
                    <a:pt x="4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 flipV="1">
              <a:off x="4687" y="2599"/>
              <a:ext cx="1" cy="16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Freeform 53"/>
            <p:cNvSpPr>
              <a:spLocks/>
            </p:cNvSpPr>
            <p:nvPr/>
          </p:nvSpPr>
          <p:spPr bwMode="auto">
            <a:xfrm>
              <a:off x="4583" y="2615"/>
              <a:ext cx="19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"/>
                </a:cxn>
                <a:cxn ang="0">
                  <a:pos x="13" y="24"/>
                </a:cxn>
                <a:cxn ang="0">
                  <a:pos x="19" y="24"/>
                </a:cxn>
                <a:cxn ang="0">
                  <a:pos x="19" y="8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9" h="24">
                  <a:moveTo>
                    <a:pt x="0" y="0"/>
                  </a:moveTo>
                  <a:lnTo>
                    <a:pt x="0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19" y="8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Freeform 54"/>
            <p:cNvSpPr>
              <a:spLocks/>
            </p:cNvSpPr>
            <p:nvPr/>
          </p:nvSpPr>
          <p:spPr bwMode="auto">
            <a:xfrm>
              <a:off x="4687" y="2607"/>
              <a:ext cx="19" cy="2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24"/>
                </a:cxn>
                <a:cxn ang="0">
                  <a:pos x="13" y="24"/>
                </a:cxn>
                <a:cxn ang="0">
                  <a:pos x="19" y="24"/>
                </a:cxn>
                <a:cxn ang="0">
                  <a:pos x="19" y="0"/>
                </a:cxn>
                <a:cxn ang="0">
                  <a:pos x="13" y="8"/>
                </a:cxn>
                <a:cxn ang="0">
                  <a:pos x="0" y="8"/>
                </a:cxn>
              </a:cxnLst>
              <a:rect l="0" t="0" r="r" b="b"/>
              <a:pathLst>
                <a:path w="19" h="24">
                  <a:moveTo>
                    <a:pt x="0" y="8"/>
                  </a:moveTo>
                  <a:lnTo>
                    <a:pt x="0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Freeform 55"/>
            <p:cNvSpPr>
              <a:spLocks/>
            </p:cNvSpPr>
            <p:nvPr/>
          </p:nvSpPr>
          <p:spPr bwMode="auto">
            <a:xfrm>
              <a:off x="4583" y="2639"/>
              <a:ext cx="91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2"/>
                </a:cxn>
                <a:cxn ang="0">
                  <a:pos x="45" y="64"/>
                </a:cxn>
                <a:cxn ang="0">
                  <a:pos x="58" y="72"/>
                </a:cxn>
                <a:cxn ang="0">
                  <a:pos x="78" y="72"/>
                </a:cxn>
                <a:cxn ang="0">
                  <a:pos x="91" y="64"/>
                </a:cxn>
                <a:cxn ang="0">
                  <a:pos x="78" y="56"/>
                </a:cxn>
                <a:cxn ang="0">
                  <a:pos x="71" y="56"/>
                </a:cxn>
                <a:cxn ang="0">
                  <a:pos x="78" y="48"/>
                </a:cxn>
                <a:cxn ang="0">
                  <a:pos x="78" y="40"/>
                </a:cxn>
                <a:cxn ang="0">
                  <a:pos x="65" y="40"/>
                </a:cxn>
                <a:cxn ang="0">
                  <a:pos x="58" y="48"/>
                </a:cxn>
                <a:cxn ang="0">
                  <a:pos x="26" y="24"/>
                </a:cxn>
                <a:cxn ang="0">
                  <a:pos x="19" y="0"/>
                </a:cxn>
                <a:cxn ang="0">
                  <a:pos x="0" y="0"/>
                </a:cxn>
              </a:cxnLst>
              <a:rect l="0" t="0" r="r" b="b"/>
              <a:pathLst>
                <a:path w="91" h="72">
                  <a:moveTo>
                    <a:pt x="0" y="0"/>
                  </a:moveTo>
                  <a:lnTo>
                    <a:pt x="6" y="32"/>
                  </a:lnTo>
                  <a:lnTo>
                    <a:pt x="45" y="64"/>
                  </a:lnTo>
                  <a:lnTo>
                    <a:pt x="58" y="72"/>
                  </a:lnTo>
                  <a:lnTo>
                    <a:pt x="78" y="72"/>
                  </a:lnTo>
                  <a:lnTo>
                    <a:pt x="91" y="64"/>
                  </a:lnTo>
                  <a:lnTo>
                    <a:pt x="78" y="56"/>
                  </a:lnTo>
                  <a:lnTo>
                    <a:pt x="71" y="56"/>
                  </a:lnTo>
                  <a:lnTo>
                    <a:pt x="78" y="48"/>
                  </a:lnTo>
                  <a:lnTo>
                    <a:pt x="78" y="40"/>
                  </a:lnTo>
                  <a:lnTo>
                    <a:pt x="65" y="40"/>
                  </a:lnTo>
                  <a:lnTo>
                    <a:pt x="58" y="48"/>
                  </a:lnTo>
                  <a:lnTo>
                    <a:pt x="26" y="24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Freeform 56"/>
            <p:cNvSpPr>
              <a:spLocks/>
            </p:cNvSpPr>
            <p:nvPr/>
          </p:nvSpPr>
          <p:spPr bwMode="auto">
            <a:xfrm>
              <a:off x="4654" y="2631"/>
              <a:ext cx="52" cy="72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32"/>
                </a:cxn>
                <a:cxn ang="0">
                  <a:pos x="20" y="48"/>
                </a:cxn>
                <a:cxn ang="0">
                  <a:pos x="7" y="48"/>
                </a:cxn>
                <a:cxn ang="0">
                  <a:pos x="7" y="56"/>
                </a:cxn>
                <a:cxn ang="0">
                  <a:pos x="0" y="64"/>
                </a:cxn>
                <a:cxn ang="0">
                  <a:pos x="7" y="64"/>
                </a:cxn>
                <a:cxn ang="0">
                  <a:pos x="20" y="72"/>
                </a:cxn>
                <a:cxn ang="0">
                  <a:pos x="26" y="64"/>
                </a:cxn>
                <a:cxn ang="0">
                  <a:pos x="33" y="56"/>
                </a:cxn>
                <a:cxn ang="0">
                  <a:pos x="46" y="40"/>
                </a:cxn>
                <a:cxn ang="0">
                  <a:pos x="52" y="0"/>
                </a:cxn>
                <a:cxn ang="0">
                  <a:pos x="46" y="0"/>
                </a:cxn>
                <a:cxn ang="0">
                  <a:pos x="33" y="0"/>
                </a:cxn>
              </a:cxnLst>
              <a:rect l="0" t="0" r="r" b="b"/>
              <a:pathLst>
                <a:path w="52" h="72">
                  <a:moveTo>
                    <a:pt x="33" y="0"/>
                  </a:moveTo>
                  <a:lnTo>
                    <a:pt x="33" y="32"/>
                  </a:lnTo>
                  <a:lnTo>
                    <a:pt x="20" y="48"/>
                  </a:lnTo>
                  <a:lnTo>
                    <a:pt x="7" y="48"/>
                  </a:lnTo>
                  <a:lnTo>
                    <a:pt x="7" y="56"/>
                  </a:lnTo>
                  <a:lnTo>
                    <a:pt x="0" y="64"/>
                  </a:lnTo>
                  <a:lnTo>
                    <a:pt x="7" y="64"/>
                  </a:lnTo>
                  <a:lnTo>
                    <a:pt x="20" y="72"/>
                  </a:lnTo>
                  <a:lnTo>
                    <a:pt x="26" y="64"/>
                  </a:lnTo>
                  <a:lnTo>
                    <a:pt x="33" y="56"/>
                  </a:lnTo>
                  <a:lnTo>
                    <a:pt x="46" y="4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Freeform 57"/>
            <p:cNvSpPr>
              <a:spLocks/>
            </p:cNvSpPr>
            <p:nvPr/>
          </p:nvSpPr>
          <p:spPr bwMode="auto">
            <a:xfrm>
              <a:off x="4609" y="2543"/>
              <a:ext cx="65" cy="40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8"/>
                </a:cxn>
                <a:cxn ang="0">
                  <a:pos x="0" y="24"/>
                </a:cxn>
                <a:cxn ang="0">
                  <a:pos x="19" y="40"/>
                </a:cxn>
                <a:cxn ang="0">
                  <a:pos x="32" y="40"/>
                </a:cxn>
                <a:cxn ang="0">
                  <a:pos x="39" y="24"/>
                </a:cxn>
                <a:cxn ang="0">
                  <a:pos x="45" y="40"/>
                </a:cxn>
                <a:cxn ang="0">
                  <a:pos x="58" y="40"/>
                </a:cxn>
                <a:cxn ang="0">
                  <a:pos x="65" y="24"/>
                </a:cxn>
                <a:cxn ang="0">
                  <a:pos x="65" y="8"/>
                </a:cxn>
                <a:cxn ang="0">
                  <a:pos x="52" y="0"/>
                </a:cxn>
                <a:cxn ang="0">
                  <a:pos x="52" y="8"/>
                </a:cxn>
                <a:cxn ang="0">
                  <a:pos x="39" y="16"/>
                </a:cxn>
                <a:cxn ang="0">
                  <a:pos x="26" y="16"/>
                </a:cxn>
                <a:cxn ang="0">
                  <a:pos x="13" y="8"/>
                </a:cxn>
              </a:cxnLst>
              <a:rect l="0" t="0" r="r" b="b"/>
              <a:pathLst>
                <a:path w="65" h="40">
                  <a:moveTo>
                    <a:pt x="13" y="8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19" y="40"/>
                  </a:lnTo>
                  <a:lnTo>
                    <a:pt x="32" y="40"/>
                  </a:lnTo>
                  <a:lnTo>
                    <a:pt x="39" y="24"/>
                  </a:lnTo>
                  <a:lnTo>
                    <a:pt x="45" y="40"/>
                  </a:lnTo>
                  <a:lnTo>
                    <a:pt x="58" y="40"/>
                  </a:lnTo>
                  <a:lnTo>
                    <a:pt x="65" y="24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9" y="16"/>
                  </a:lnTo>
                  <a:lnTo>
                    <a:pt x="26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Freeform 58"/>
            <p:cNvSpPr>
              <a:spLocks/>
            </p:cNvSpPr>
            <p:nvPr/>
          </p:nvSpPr>
          <p:spPr bwMode="auto">
            <a:xfrm>
              <a:off x="4654" y="2847"/>
              <a:ext cx="7" cy="56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0" y="32"/>
                </a:cxn>
                <a:cxn ang="0">
                  <a:pos x="7" y="0"/>
                </a:cxn>
              </a:cxnLst>
              <a:rect l="0" t="0" r="r" b="b"/>
              <a:pathLst>
                <a:path w="7" h="56">
                  <a:moveTo>
                    <a:pt x="0" y="56"/>
                  </a:moveTo>
                  <a:lnTo>
                    <a:pt x="0" y="32"/>
                  </a:lnTo>
                  <a:lnTo>
                    <a:pt x="7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Freeform 59"/>
            <p:cNvSpPr>
              <a:spLocks/>
            </p:cNvSpPr>
            <p:nvPr/>
          </p:nvSpPr>
          <p:spPr bwMode="auto">
            <a:xfrm>
              <a:off x="4628" y="2903"/>
              <a:ext cx="78" cy="4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6"/>
                </a:cxn>
                <a:cxn ang="0">
                  <a:pos x="7" y="32"/>
                </a:cxn>
                <a:cxn ang="0">
                  <a:pos x="13" y="40"/>
                </a:cxn>
                <a:cxn ang="0">
                  <a:pos x="39" y="40"/>
                </a:cxn>
                <a:cxn ang="0">
                  <a:pos x="39" y="32"/>
                </a:cxn>
                <a:cxn ang="0">
                  <a:pos x="46" y="32"/>
                </a:cxn>
                <a:cxn ang="0">
                  <a:pos x="65" y="32"/>
                </a:cxn>
                <a:cxn ang="0">
                  <a:pos x="78" y="24"/>
                </a:cxn>
                <a:cxn ang="0">
                  <a:pos x="72" y="16"/>
                </a:cxn>
                <a:cxn ang="0">
                  <a:pos x="65" y="8"/>
                </a:cxn>
                <a:cxn ang="0">
                  <a:pos x="52" y="0"/>
                </a:cxn>
                <a:cxn ang="0">
                  <a:pos x="39" y="8"/>
                </a:cxn>
                <a:cxn ang="0">
                  <a:pos x="26" y="0"/>
                </a:cxn>
                <a:cxn ang="0">
                  <a:pos x="20" y="8"/>
                </a:cxn>
                <a:cxn ang="0">
                  <a:pos x="7" y="0"/>
                </a:cxn>
              </a:cxnLst>
              <a:rect l="0" t="0" r="r" b="b"/>
              <a:pathLst>
                <a:path w="78" h="40">
                  <a:moveTo>
                    <a:pt x="7" y="0"/>
                  </a:moveTo>
                  <a:lnTo>
                    <a:pt x="0" y="16"/>
                  </a:lnTo>
                  <a:lnTo>
                    <a:pt x="7" y="32"/>
                  </a:lnTo>
                  <a:lnTo>
                    <a:pt x="13" y="40"/>
                  </a:lnTo>
                  <a:lnTo>
                    <a:pt x="39" y="40"/>
                  </a:lnTo>
                  <a:lnTo>
                    <a:pt x="39" y="32"/>
                  </a:lnTo>
                  <a:lnTo>
                    <a:pt x="46" y="32"/>
                  </a:lnTo>
                  <a:lnTo>
                    <a:pt x="65" y="32"/>
                  </a:lnTo>
                  <a:lnTo>
                    <a:pt x="78" y="24"/>
                  </a:lnTo>
                  <a:lnTo>
                    <a:pt x="72" y="16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39" y="8"/>
                  </a:lnTo>
                  <a:lnTo>
                    <a:pt x="26" y="0"/>
                  </a:lnTo>
                  <a:lnTo>
                    <a:pt x="2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Freeform 60"/>
            <p:cNvSpPr>
              <a:spLocks/>
            </p:cNvSpPr>
            <p:nvPr/>
          </p:nvSpPr>
          <p:spPr bwMode="auto">
            <a:xfrm>
              <a:off x="4232" y="2879"/>
              <a:ext cx="39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"/>
                </a:cxn>
                <a:cxn ang="0">
                  <a:pos x="0" y="40"/>
                </a:cxn>
                <a:cxn ang="0">
                  <a:pos x="13" y="40"/>
                </a:cxn>
                <a:cxn ang="0">
                  <a:pos x="20" y="40"/>
                </a:cxn>
                <a:cxn ang="0">
                  <a:pos x="26" y="40"/>
                </a:cxn>
                <a:cxn ang="0">
                  <a:pos x="39" y="40"/>
                </a:cxn>
                <a:cxn ang="0">
                  <a:pos x="33" y="24"/>
                </a:cxn>
                <a:cxn ang="0">
                  <a:pos x="39" y="0"/>
                </a:cxn>
                <a:cxn ang="0">
                  <a:pos x="33" y="0"/>
                </a:cxn>
                <a:cxn ang="0">
                  <a:pos x="0" y="0"/>
                </a:cxn>
              </a:cxnLst>
              <a:rect l="0" t="0" r="r" b="b"/>
              <a:pathLst>
                <a:path w="39" h="40">
                  <a:moveTo>
                    <a:pt x="0" y="0"/>
                  </a:moveTo>
                  <a:lnTo>
                    <a:pt x="0" y="24"/>
                  </a:lnTo>
                  <a:lnTo>
                    <a:pt x="0" y="40"/>
                  </a:lnTo>
                  <a:lnTo>
                    <a:pt x="13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9" y="40"/>
                  </a:lnTo>
                  <a:lnTo>
                    <a:pt x="33" y="24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Freeform 61"/>
            <p:cNvSpPr>
              <a:spLocks/>
            </p:cNvSpPr>
            <p:nvPr/>
          </p:nvSpPr>
          <p:spPr bwMode="auto">
            <a:xfrm>
              <a:off x="4265" y="2647"/>
              <a:ext cx="19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9" y="8"/>
                </a:cxn>
                <a:cxn ang="0">
                  <a:pos x="19" y="16"/>
                </a:cxn>
                <a:cxn ang="0">
                  <a:pos x="19" y="24"/>
                </a:cxn>
                <a:cxn ang="0">
                  <a:pos x="13" y="24"/>
                </a:cxn>
                <a:cxn ang="0">
                  <a:pos x="6" y="16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9" h="2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9" y="8"/>
                  </a:lnTo>
                  <a:lnTo>
                    <a:pt x="19" y="16"/>
                  </a:lnTo>
                  <a:lnTo>
                    <a:pt x="19" y="24"/>
                  </a:lnTo>
                  <a:lnTo>
                    <a:pt x="13" y="24"/>
                  </a:lnTo>
                  <a:lnTo>
                    <a:pt x="6" y="16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auto">
            <a:xfrm>
              <a:off x="4226" y="2631"/>
              <a:ext cx="39" cy="56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0" y="16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3" y="40"/>
                </a:cxn>
                <a:cxn ang="0">
                  <a:pos x="26" y="56"/>
                </a:cxn>
                <a:cxn ang="0">
                  <a:pos x="32" y="48"/>
                </a:cxn>
                <a:cxn ang="0">
                  <a:pos x="39" y="40"/>
                </a:cxn>
                <a:cxn ang="0">
                  <a:pos x="39" y="24"/>
                </a:cxn>
                <a:cxn ang="0">
                  <a:pos x="39" y="8"/>
                </a:cxn>
                <a:cxn ang="0">
                  <a:pos x="19" y="0"/>
                </a:cxn>
                <a:cxn ang="0">
                  <a:pos x="6" y="8"/>
                </a:cxn>
                <a:cxn ang="0">
                  <a:pos x="6" y="24"/>
                </a:cxn>
              </a:cxnLst>
              <a:rect l="0" t="0" r="r" b="b"/>
              <a:pathLst>
                <a:path w="39" h="56">
                  <a:moveTo>
                    <a:pt x="6" y="24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3" y="40"/>
                  </a:lnTo>
                  <a:lnTo>
                    <a:pt x="26" y="56"/>
                  </a:lnTo>
                  <a:lnTo>
                    <a:pt x="32" y="48"/>
                  </a:lnTo>
                  <a:lnTo>
                    <a:pt x="39" y="40"/>
                  </a:lnTo>
                  <a:lnTo>
                    <a:pt x="39" y="24"/>
                  </a:lnTo>
                  <a:lnTo>
                    <a:pt x="39" y="8"/>
                  </a:lnTo>
                  <a:lnTo>
                    <a:pt x="19" y="0"/>
                  </a:lnTo>
                  <a:lnTo>
                    <a:pt x="6" y="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Freeform 63"/>
            <p:cNvSpPr>
              <a:spLocks/>
            </p:cNvSpPr>
            <p:nvPr/>
          </p:nvSpPr>
          <p:spPr bwMode="auto">
            <a:xfrm>
              <a:off x="4219" y="2615"/>
              <a:ext cx="52" cy="48"/>
            </a:xfrm>
            <a:custGeom>
              <a:avLst/>
              <a:gdLst/>
              <a:ahLst/>
              <a:cxnLst>
                <a:cxn ang="0">
                  <a:pos x="46" y="32"/>
                </a:cxn>
                <a:cxn ang="0">
                  <a:pos x="52" y="24"/>
                </a:cxn>
                <a:cxn ang="0">
                  <a:pos x="52" y="16"/>
                </a:cxn>
                <a:cxn ang="0">
                  <a:pos x="46" y="8"/>
                </a:cxn>
                <a:cxn ang="0">
                  <a:pos x="33" y="8"/>
                </a:cxn>
                <a:cxn ang="0">
                  <a:pos x="20" y="0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7" y="16"/>
                </a:cxn>
                <a:cxn ang="0">
                  <a:pos x="0" y="24"/>
                </a:cxn>
                <a:cxn ang="0">
                  <a:pos x="0" y="40"/>
                </a:cxn>
                <a:cxn ang="0">
                  <a:pos x="7" y="48"/>
                </a:cxn>
                <a:cxn ang="0">
                  <a:pos x="7" y="40"/>
                </a:cxn>
                <a:cxn ang="0">
                  <a:pos x="7" y="32"/>
                </a:cxn>
                <a:cxn ang="0">
                  <a:pos x="13" y="40"/>
                </a:cxn>
                <a:cxn ang="0">
                  <a:pos x="13" y="24"/>
                </a:cxn>
                <a:cxn ang="0">
                  <a:pos x="26" y="16"/>
                </a:cxn>
                <a:cxn ang="0">
                  <a:pos x="46" y="24"/>
                </a:cxn>
                <a:cxn ang="0">
                  <a:pos x="46" y="32"/>
                </a:cxn>
              </a:cxnLst>
              <a:rect l="0" t="0" r="r" b="b"/>
              <a:pathLst>
                <a:path w="52" h="48">
                  <a:moveTo>
                    <a:pt x="46" y="32"/>
                  </a:moveTo>
                  <a:lnTo>
                    <a:pt x="52" y="24"/>
                  </a:lnTo>
                  <a:lnTo>
                    <a:pt x="52" y="16"/>
                  </a:lnTo>
                  <a:lnTo>
                    <a:pt x="46" y="8"/>
                  </a:lnTo>
                  <a:lnTo>
                    <a:pt x="33" y="8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7" y="16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48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13" y="40"/>
                  </a:lnTo>
                  <a:lnTo>
                    <a:pt x="13" y="24"/>
                  </a:lnTo>
                  <a:lnTo>
                    <a:pt x="26" y="16"/>
                  </a:lnTo>
                  <a:lnTo>
                    <a:pt x="46" y="24"/>
                  </a:lnTo>
                  <a:lnTo>
                    <a:pt x="46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Freeform 64"/>
            <p:cNvSpPr>
              <a:spLocks/>
            </p:cNvSpPr>
            <p:nvPr/>
          </p:nvSpPr>
          <p:spPr bwMode="auto">
            <a:xfrm>
              <a:off x="4200" y="2647"/>
              <a:ext cx="19" cy="24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0" y="24"/>
                </a:cxn>
                <a:cxn ang="0">
                  <a:pos x="6" y="24"/>
                </a:cxn>
                <a:cxn ang="0">
                  <a:pos x="6" y="16"/>
                </a:cxn>
                <a:cxn ang="0">
                  <a:pos x="13" y="8"/>
                </a:cxn>
                <a:cxn ang="0">
                  <a:pos x="19" y="8"/>
                </a:cxn>
              </a:cxnLst>
              <a:rect l="0" t="0" r="r" b="b"/>
              <a:pathLst>
                <a:path w="19" h="24">
                  <a:moveTo>
                    <a:pt x="19" y="8"/>
                  </a:moveTo>
                  <a:lnTo>
                    <a:pt x="19" y="0"/>
                  </a:lnTo>
                  <a:lnTo>
                    <a:pt x="13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16"/>
                  </a:lnTo>
                  <a:lnTo>
                    <a:pt x="13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Freeform 65"/>
            <p:cNvSpPr>
              <a:spLocks/>
            </p:cNvSpPr>
            <p:nvPr/>
          </p:nvSpPr>
          <p:spPr bwMode="auto">
            <a:xfrm>
              <a:off x="4213" y="2639"/>
              <a:ext cx="13" cy="16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8"/>
                </a:cxn>
                <a:cxn ang="0">
                  <a:pos x="6" y="0"/>
                </a:cxn>
                <a:cxn ang="0">
                  <a:pos x="6" y="8"/>
                </a:cxn>
                <a:cxn ang="0">
                  <a:pos x="6" y="0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6" y="16"/>
                </a:cxn>
                <a:cxn ang="0">
                  <a:pos x="6" y="8"/>
                </a:cxn>
              </a:cxnLst>
              <a:rect l="0" t="0" r="r" b="b"/>
              <a:pathLst>
                <a:path w="13" h="16">
                  <a:moveTo>
                    <a:pt x="6" y="8"/>
                  </a:moveTo>
                  <a:lnTo>
                    <a:pt x="0" y="8"/>
                  </a:lnTo>
                  <a:lnTo>
                    <a:pt x="6" y="0"/>
                  </a:lnTo>
                  <a:lnTo>
                    <a:pt x="6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Freeform 66"/>
            <p:cNvSpPr>
              <a:spLocks/>
            </p:cNvSpPr>
            <p:nvPr/>
          </p:nvSpPr>
          <p:spPr bwMode="auto">
            <a:xfrm>
              <a:off x="4226" y="2663"/>
              <a:ext cx="26" cy="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4"/>
                </a:cxn>
                <a:cxn ang="0">
                  <a:pos x="6" y="32"/>
                </a:cxn>
                <a:cxn ang="0">
                  <a:pos x="19" y="3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3" y="8"/>
                </a:cxn>
                <a:cxn ang="0">
                  <a:pos x="6" y="0"/>
                </a:cxn>
              </a:cxnLst>
              <a:rect l="0" t="0" r="r" b="b"/>
              <a:pathLst>
                <a:path w="26" h="32">
                  <a:moveTo>
                    <a:pt x="6" y="0"/>
                  </a:moveTo>
                  <a:lnTo>
                    <a:pt x="0" y="24"/>
                  </a:lnTo>
                  <a:lnTo>
                    <a:pt x="6" y="32"/>
                  </a:lnTo>
                  <a:lnTo>
                    <a:pt x="19" y="3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3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Freeform 67"/>
            <p:cNvSpPr>
              <a:spLocks/>
            </p:cNvSpPr>
            <p:nvPr/>
          </p:nvSpPr>
          <p:spPr bwMode="auto">
            <a:xfrm>
              <a:off x="4193" y="2687"/>
              <a:ext cx="111" cy="192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3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0" y="24"/>
                </a:cxn>
                <a:cxn ang="0">
                  <a:pos x="0" y="40"/>
                </a:cxn>
                <a:cxn ang="0">
                  <a:pos x="7" y="48"/>
                </a:cxn>
                <a:cxn ang="0">
                  <a:pos x="20" y="48"/>
                </a:cxn>
                <a:cxn ang="0">
                  <a:pos x="26" y="88"/>
                </a:cxn>
                <a:cxn ang="0">
                  <a:pos x="7" y="160"/>
                </a:cxn>
                <a:cxn ang="0">
                  <a:pos x="7" y="184"/>
                </a:cxn>
                <a:cxn ang="0">
                  <a:pos x="33" y="192"/>
                </a:cxn>
                <a:cxn ang="0">
                  <a:pos x="72" y="192"/>
                </a:cxn>
                <a:cxn ang="0">
                  <a:pos x="91" y="184"/>
                </a:cxn>
                <a:cxn ang="0">
                  <a:pos x="111" y="176"/>
                </a:cxn>
                <a:cxn ang="0">
                  <a:pos x="104" y="160"/>
                </a:cxn>
                <a:cxn ang="0">
                  <a:pos x="85" y="80"/>
                </a:cxn>
                <a:cxn ang="0">
                  <a:pos x="85" y="40"/>
                </a:cxn>
                <a:cxn ang="0">
                  <a:pos x="91" y="40"/>
                </a:cxn>
                <a:cxn ang="0">
                  <a:pos x="98" y="40"/>
                </a:cxn>
                <a:cxn ang="0">
                  <a:pos x="98" y="16"/>
                </a:cxn>
                <a:cxn ang="0">
                  <a:pos x="85" y="0"/>
                </a:cxn>
                <a:cxn ang="0">
                  <a:pos x="78" y="0"/>
                </a:cxn>
                <a:cxn ang="0">
                  <a:pos x="59" y="0"/>
                </a:cxn>
                <a:cxn ang="0">
                  <a:pos x="59" y="0"/>
                </a:cxn>
                <a:cxn ang="0">
                  <a:pos x="52" y="8"/>
                </a:cxn>
                <a:cxn ang="0">
                  <a:pos x="39" y="8"/>
                </a:cxn>
                <a:cxn ang="0">
                  <a:pos x="33" y="0"/>
                </a:cxn>
              </a:cxnLst>
              <a:rect l="0" t="0" r="r" b="b"/>
              <a:pathLst>
                <a:path w="111" h="192">
                  <a:moveTo>
                    <a:pt x="33" y="0"/>
                  </a:moveTo>
                  <a:lnTo>
                    <a:pt x="13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48"/>
                  </a:lnTo>
                  <a:lnTo>
                    <a:pt x="20" y="48"/>
                  </a:lnTo>
                  <a:lnTo>
                    <a:pt x="26" y="88"/>
                  </a:lnTo>
                  <a:lnTo>
                    <a:pt x="7" y="160"/>
                  </a:lnTo>
                  <a:lnTo>
                    <a:pt x="7" y="184"/>
                  </a:lnTo>
                  <a:lnTo>
                    <a:pt x="33" y="192"/>
                  </a:lnTo>
                  <a:lnTo>
                    <a:pt x="72" y="192"/>
                  </a:lnTo>
                  <a:lnTo>
                    <a:pt x="91" y="184"/>
                  </a:lnTo>
                  <a:lnTo>
                    <a:pt x="111" y="176"/>
                  </a:lnTo>
                  <a:lnTo>
                    <a:pt x="104" y="160"/>
                  </a:lnTo>
                  <a:lnTo>
                    <a:pt x="85" y="80"/>
                  </a:lnTo>
                  <a:lnTo>
                    <a:pt x="85" y="40"/>
                  </a:lnTo>
                  <a:lnTo>
                    <a:pt x="91" y="40"/>
                  </a:lnTo>
                  <a:lnTo>
                    <a:pt x="98" y="40"/>
                  </a:lnTo>
                  <a:lnTo>
                    <a:pt x="98" y="16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2" y="8"/>
                  </a:lnTo>
                  <a:lnTo>
                    <a:pt x="39" y="8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 flipV="1">
              <a:off x="4278" y="2719"/>
              <a:ext cx="1" cy="8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Freeform 69"/>
            <p:cNvSpPr>
              <a:spLocks/>
            </p:cNvSpPr>
            <p:nvPr/>
          </p:nvSpPr>
          <p:spPr bwMode="auto">
            <a:xfrm>
              <a:off x="4193" y="2727"/>
              <a:ext cx="20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6"/>
                </a:cxn>
                <a:cxn ang="0">
                  <a:pos x="13" y="16"/>
                </a:cxn>
                <a:cxn ang="0">
                  <a:pos x="20" y="16"/>
                </a:cxn>
                <a:cxn ang="0">
                  <a:pos x="20" y="8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20" h="16">
                  <a:moveTo>
                    <a:pt x="0" y="0"/>
                  </a:moveTo>
                  <a:lnTo>
                    <a:pt x="7" y="16"/>
                  </a:lnTo>
                  <a:lnTo>
                    <a:pt x="13" y="16"/>
                  </a:lnTo>
                  <a:lnTo>
                    <a:pt x="20" y="16"/>
                  </a:lnTo>
                  <a:lnTo>
                    <a:pt x="20" y="8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Freeform 70"/>
            <p:cNvSpPr>
              <a:spLocks/>
            </p:cNvSpPr>
            <p:nvPr/>
          </p:nvSpPr>
          <p:spPr bwMode="auto">
            <a:xfrm>
              <a:off x="4271" y="2727"/>
              <a:ext cx="20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6"/>
                </a:cxn>
                <a:cxn ang="0">
                  <a:pos x="13" y="16"/>
                </a:cxn>
                <a:cxn ang="0">
                  <a:pos x="20" y="8"/>
                </a:cxn>
                <a:cxn ang="0">
                  <a:pos x="20" y="0"/>
                </a:cxn>
                <a:cxn ang="0">
                  <a:pos x="13" y="0"/>
                </a:cxn>
                <a:cxn ang="0">
                  <a:pos x="7" y="0"/>
                </a:cxn>
              </a:cxnLst>
              <a:rect l="0" t="0" r="r" b="b"/>
              <a:pathLst>
                <a:path w="20" h="16">
                  <a:moveTo>
                    <a:pt x="7" y="0"/>
                  </a:moveTo>
                  <a:lnTo>
                    <a:pt x="0" y="16"/>
                  </a:lnTo>
                  <a:lnTo>
                    <a:pt x="13" y="16"/>
                  </a:lnTo>
                  <a:lnTo>
                    <a:pt x="20" y="8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Freeform 71"/>
            <p:cNvSpPr>
              <a:spLocks/>
            </p:cNvSpPr>
            <p:nvPr/>
          </p:nvSpPr>
          <p:spPr bwMode="auto">
            <a:xfrm>
              <a:off x="4200" y="2743"/>
              <a:ext cx="65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4"/>
                </a:cxn>
                <a:cxn ang="0">
                  <a:pos x="32" y="40"/>
                </a:cxn>
                <a:cxn ang="0">
                  <a:pos x="45" y="48"/>
                </a:cxn>
                <a:cxn ang="0">
                  <a:pos x="52" y="48"/>
                </a:cxn>
                <a:cxn ang="0">
                  <a:pos x="65" y="40"/>
                </a:cxn>
                <a:cxn ang="0">
                  <a:pos x="58" y="40"/>
                </a:cxn>
                <a:cxn ang="0">
                  <a:pos x="52" y="32"/>
                </a:cxn>
                <a:cxn ang="0">
                  <a:pos x="52" y="32"/>
                </a:cxn>
                <a:cxn ang="0">
                  <a:pos x="58" y="32"/>
                </a:cxn>
                <a:cxn ang="0">
                  <a:pos x="45" y="32"/>
                </a:cxn>
                <a:cxn ang="0">
                  <a:pos x="39" y="32"/>
                </a:cxn>
                <a:cxn ang="0">
                  <a:pos x="19" y="16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65" h="48">
                  <a:moveTo>
                    <a:pt x="0" y="0"/>
                  </a:moveTo>
                  <a:lnTo>
                    <a:pt x="6" y="24"/>
                  </a:lnTo>
                  <a:lnTo>
                    <a:pt x="32" y="40"/>
                  </a:lnTo>
                  <a:lnTo>
                    <a:pt x="45" y="48"/>
                  </a:lnTo>
                  <a:lnTo>
                    <a:pt x="52" y="48"/>
                  </a:lnTo>
                  <a:lnTo>
                    <a:pt x="65" y="40"/>
                  </a:lnTo>
                  <a:lnTo>
                    <a:pt x="58" y="40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8" y="32"/>
                  </a:lnTo>
                  <a:lnTo>
                    <a:pt x="45" y="32"/>
                  </a:lnTo>
                  <a:lnTo>
                    <a:pt x="39" y="32"/>
                  </a:lnTo>
                  <a:lnTo>
                    <a:pt x="19" y="16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Freeform 72"/>
            <p:cNvSpPr>
              <a:spLocks/>
            </p:cNvSpPr>
            <p:nvPr/>
          </p:nvSpPr>
          <p:spPr bwMode="auto">
            <a:xfrm>
              <a:off x="4252" y="2735"/>
              <a:ext cx="39" cy="48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9" y="24"/>
                </a:cxn>
                <a:cxn ang="0">
                  <a:pos x="13" y="40"/>
                </a:cxn>
                <a:cxn ang="0">
                  <a:pos x="6" y="4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6" y="48"/>
                </a:cxn>
                <a:cxn ang="0">
                  <a:pos x="13" y="48"/>
                </a:cxn>
                <a:cxn ang="0">
                  <a:pos x="19" y="48"/>
                </a:cxn>
                <a:cxn ang="0">
                  <a:pos x="19" y="40"/>
                </a:cxn>
                <a:cxn ang="0">
                  <a:pos x="32" y="32"/>
                </a:cxn>
                <a:cxn ang="0">
                  <a:pos x="39" y="0"/>
                </a:cxn>
                <a:cxn ang="0">
                  <a:pos x="32" y="8"/>
                </a:cxn>
                <a:cxn ang="0">
                  <a:pos x="19" y="8"/>
                </a:cxn>
              </a:cxnLst>
              <a:rect l="0" t="0" r="r" b="b"/>
              <a:pathLst>
                <a:path w="39" h="48">
                  <a:moveTo>
                    <a:pt x="19" y="8"/>
                  </a:moveTo>
                  <a:lnTo>
                    <a:pt x="19" y="24"/>
                  </a:lnTo>
                  <a:lnTo>
                    <a:pt x="13" y="40"/>
                  </a:lnTo>
                  <a:lnTo>
                    <a:pt x="6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" y="48"/>
                  </a:lnTo>
                  <a:lnTo>
                    <a:pt x="13" y="48"/>
                  </a:lnTo>
                  <a:lnTo>
                    <a:pt x="19" y="48"/>
                  </a:lnTo>
                  <a:lnTo>
                    <a:pt x="19" y="40"/>
                  </a:lnTo>
                  <a:lnTo>
                    <a:pt x="32" y="32"/>
                  </a:lnTo>
                  <a:lnTo>
                    <a:pt x="39" y="0"/>
                  </a:lnTo>
                  <a:lnTo>
                    <a:pt x="32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Freeform 73"/>
            <p:cNvSpPr>
              <a:spLocks/>
            </p:cNvSpPr>
            <p:nvPr/>
          </p:nvSpPr>
          <p:spPr bwMode="auto">
            <a:xfrm>
              <a:off x="4219" y="2687"/>
              <a:ext cx="46" cy="2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3" y="24"/>
                </a:cxn>
                <a:cxn ang="0">
                  <a:pos x="20" y="24"/>
                </a:cxn>
                <a:cxn ang="0">
                  <a:pos x="26" y="16"/>
                </a:cxn>
                <a:cxn ang="0">
                  <a:pos x="33" y="24"/>
                </a:cxn>
                <a:cxn ang="0">
                  <a:pos x="39" y="16"/>
                </a:cxn>
                <a:cxn ang="0">
                  <a:pos x="46" y="8"/>
                </a:cxn>
                <a:cxn ang="0">
                  <a:pos x="46" y="0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26" y="8"/>
                </a:cxn>
                <a:cxn ang="0">
                  <a:pos x="13" y="8"/>
                </a:cxn>
                <a:cxn ang="0">
                  <a:pos x="7" y="0"/>
                </a:cxn>
              </a:cxnLst>
              <a:rect l="0" t="0" r="r" b="b"/>
              <a:pathLst>
                <a:path w="46" h="24">
                  <a:moveTo>
                    <a:pt x="7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26" y="16"/>
                  </a:lnTo>
                  <a:lnTo>
                    <a:pt x="33" y="24"/>
                  </a:lnTo>
                  <a:lnTo>
                    <a:pt x="39" y="16"/>
                  </a:lnTo>
                  <a:lnTo>
                    <a:pt x="46" y="8"/>
                  </a:lnTo>
                  <a:lnTo>
                    <a:pt x="46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6" y="8"/>
                  </a:lnTo>
                  <a:lnTo>
                    <a:pt x="13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auto">
            <a:xfrm>
              <a:off x="4252" y="2879"/>
              <a:ext cx="1" cy="4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h="40">
                  <a:moveTo>
                    <a:pt x="0" y="40"/>
                  </a:moveTo>
                  <a:lnTo>
                    <a:pt x="0" y="2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Freeform 75"/>
            <p:cNvSpPr>
              <a:spLocks/>
            </p:cNvSpPr>
            <p:nvPr/>
          </p:nvSpPr>
          <p:spPr bwMode="auto">
            <a:xfrm>
              <a:off x="4232" y="2919"/>
              <a:ext cx="52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7" y="24"/>
                </a:cxn>
                <a:cxn ang="0">
                  <a:pos x="26" y="24"/>
                </a:cxn>
                <a:cxn ang="0">
                  <a:pos x="26" y="16"/>
                </a:cxn>
                <a:cxn ang="0">
                  <a:pos x="33" y="16"/>
                </a:cxn>
                <a:cxn ang="0">
                  <a:pos x="46" y="16"/>
                </a:cxn>
                <a:cxn ang="0">
                  <a:pos x="52" y="16"/>
                </a:cxn>
                <a:cxn ang="0">
                  <a:pos x="52" y="8"/>
                </a:cxn>
                <a:cxn ang="0">
                  <a:pos x="46" y="8"/>
                </a:cxn>
                <a:cxn ang="0">
                  <a:pos x="39" y="0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52" h="24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7" y="24"/>
                  </a:lnTo>
                  <a:lnTo>
                    <a:pt x="26" y="24"/>
                  </a:lnTo>
                  <a:lnTo>
                    <a:pt x="26" y="16"/>
                  </a:lnTo>
                  <a:lnTo>
                    <a:pt x="33" y="16"/>
                  </a:lnTo>
                  <a:lnTo>
                    <a:pt x="46" y="16"/>
                  </a:lnTo>
                  <a:lnTo>
                    <a:pt x="52" y="16"/>
                  </a:lnTo>
                  <a:lnTo>
                    <a:pt x="52" y="8"/>
                  </a:lnTo>
                  <a:lnTo>
                    <a:pt x="46" y="8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6508750" y="4819650"/>
            <a:ext cx="949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E4BB0C"/>
                </a:solidFill>
                <a:latin typeface="Times" pitchFamily="18" charset="0"/>
              </a:rPr>
              <a:t>Output</a:t>
            </a:r>
            <a:endParaRPr lang="en-US">
              <a:solidFill>
                <a:srgbClr val="E4BB0C"/>
              </a:solidFill>
            </a:endParaRPr>
          </a:p>
        </p:txBody>
      </p:sp>
      <p:grpSp>
        <p:nvGrpSpPr>
          <p:cNvPr id="3228" name="Group 156"/>
          <p:cNvGrpSpPr>
            <a:grpSpLocks/>
          </p:cNvGrpSpPr>
          <p:nvPr/>
        </p:nvGrpSpPr>
        <p:grpSpPr bwMode="auto">
          <a:xfrm>
            <a:off x="2819400" y="3576638"/>
            <a:ext cx="1154113" cy="976312"/>
            <a:chOff x="1974" y="2320"/>
            <a:chExt cx="727" cy="615"/>
          </a:xfrm>
        </p:grpSpPr>
        <p:sp>
          <p:nvSpPr>
            <p:cNvPr id="3168" name="Freeform 96"/>
            <p:cNvSpPr>
              <a:spLocks/>
            </p:cNvSpPr>
            <p:nvPr/>
          </p:nvSpPr>
          <p:spPr bwMode="auto">
            <a:xfrm>
              <a:off x="2013" y="2871"/>
              <a:ext cx="104" cy="4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13" y="48"/>
                </a:cxn>
                <a:cxn ang="0">
                  <a:pos x="33" y="48"/>
                </a:cxn>
                <a:cxn ang="0">
                  <a:pos x="52" y="48"/>
                </a:cxn>
                <a:cxn ang="0">
                  <a:pos x="52" y="40"/>
                </a:cxn>
                <a:cxn ang="0">
                  <a:pos x="72" y="40"/>
                </a:cxn>
                <a:cxn ang="0">
                  <a:pos x="85" y="40"/>
                </a:cxn>
                <a:cxn ang="0">
                  <a:pos x="104" y="40"/>
                </a:cxn>
                <a:cxn ang="0">
                  <a:pos x="104" y="32"/>
                </a:cxn>
                <a:cxn ang="0">
                  <a:pos x="104" y="16"/>
                </a:cxn>
                <a:cxn ang="0">
                  <a:pos x="91" y="16"/>
                </a:cxn>
                <a:cxn ang="0">
                  <a:pos x="78" y="8"/>
                </a:cxn>
                <a:cxn ang="0">
                  <a:pos x="72" y="0"/>
                </a:cxn>
                <a:cxn ang="0">
                  <a:pos x="59" y="8"/>
                </a:cxn>
                <a:cxn ang="0">
                  <a:pos x="39" y="0"/>
                </a:cxn>
                <a:cxn ang="0">
                  <a:pos x="33" y="8"/>
                </a:cxn>
                <a:cxn ang="0">
                  <a:pos x="13" y="8"/>
                </a:cxn>
                <a:cxn ang="0">
                  <a:pos x="0" y="8"/>
                </a:cxn>
              </a:cxnLst>
              <a:rect l="0" t="0" r="r" b="b"/>
              <a:pathLst>
                <a:path w="104" h="48">
                  <a:moveTo>
                    <a:pt x="0" y="8"/>
                  </a:moveTo>
                  <a:lnTo>
                    <a:pt x="0" y="32"/>
                  </a:lnTo>
                  <a:lnTo>
                    <a:pt x="0" y="40"/>
                  </a:lnTo>
                  <a:lnTo>
                    <a:pt x="13" y="48"/>
                  </a:lnTo>
                  <a:lnTo>
                    <a:pt x="33" y="48"/>
                  </a:lnTo>
                  <a:lnTo>
                    <a:pt x="52" y="48"/>
                  </a:lnTo>
                  <a:lnTo>
                    <a:pt x="52" y="40"/>
                  </a:lnTo>
                  <a:lnTo>
                    <a:pt x="72" y="40"/>
                  </a:lnTo>
                  <a:lnTo>
                    <a:pt x="85" y="40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04" y="16"/>
                  </a:lnTo>
                  <a:lnTo>
                    <a:pt x="91" y="16"/>
                  </a:lnTo>
                  <a:lnTo>
                    <a:pt x="78" y="8"/>
                  </a:lnTo>
                  <a:lnTo>
                    <a:pt x="72" y="0"/>
                  </a:lnTo>
                  <a:lnTo>
                    <a:pt x="59" y="8"/>
                  </a:lnTo>
                  <a:lnTo>
                    <a:pt x="39" y="0"/>
                  </a:lnTo>
                  <a:lnTo>
                    <a:pt x="33" y="8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69" name="Oval 97"/>
            <p:cNvSpPr>
              <a:spLocks noChangeArrowheads="1"/>
            </p:cNvSpPr>
            <p:nvPr/>
          </p:nvSpPr>
          <p:spPr bwMode="auto">
            <a:xfrm>
              <a:off x="2016" y="2890"/>
              <a:ext cx="7" cy="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Oval 98"/>
            <p:cNvSpPr>
              <a:spLocks noChangeArrowheads="1"/>
            </p:cNvSpPr>
            <p:nvPr/>
          </p:nvSpPr>
          <p:spPr bwMode="auto">
            <a:xfrm>
              <a:off x="2062" y="2882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1" name="Freeform 99"/>
            <p:cNvSpPr>
              <a:spLocks/>
            </p:cNvSpPr>
            <p:nvPr/>
          </p:nvSpPr>
          <p:spPr bwMode="auto">
            <a:xfrm>
              <a:off x="2052" y="2879"/>
              <a:ext cx="20" cy="32"/>
            </a:xfrm>
            <a:custGeom>
              <a:avLst/>
              <a:gdLst/>
              <a:ahLst/>
              <a:cxnLst>
                <a:cxn ang="0">
                  <a:pos x="13" y="32"/>
                </a:cxn>
                <a:cxn ang="0">
                  <a:pos x="20" y="16"/>
                </a:cxn>
                <a:cxn ang="0">
                  <a:pos x="13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13" y="32"/>
                </a:cxn>
              </a:cxnLst>
              <a:rect l="0" t="0" r="r" b="b"/>
              <a:pathLst>
                <a:path w="20" h="32">
                  <a:moveTo>
                    <a:pt x="13" y="32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Freeform 100"/>
            <p:cNvSpPr>
              <a:spLocks/>
            </p:cNvSpPr>
            <p:nvPr/>
          </p:nvSpPr>
          <p:spPr bwMode="auto">
            <a:xfrm>
              <a:off x="2052" y="2879"/>
              <a:ext cx="20" cy="32"/>
            </a:xfrm>
            <a:custGeom>
              <a:avLst/>
              <a:gdLst/>
              <a:ahLst/>
              <a:cxnLst>
                <a:cxn ang="0">
                  <a:pos x="13" y="32"/>
                </a:cxn>
                <a:cxn ang="0">
                  <a:pos x="20" y="16"/>
                </a:cxn>
                <a:cxn ang="0">
                  <a:pos x="13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20" h="32">
                  <a:moveTo>
                    <a:pt x="13" y="32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3" name="Freeform 101"/>
            <p:cNvSpPr>
              <a:spLocks/>
            </p:cNvSpPr>
            <p:nvPr/>
          </p:nvSpPr>
          <p:spPr bwMode="auto">
            <a:xfrm>
              <a:off x="2000" y="2671"/>
              <a:ext cx="91" cy="20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32"/>
                </a:cxn>
                <a:cxn ang="0">
                  <a:pos x="7" y="64"/>
                </a:cxn>
                <a:cxn ang="0">
                  <a:pos x="7" y="152"/>
                </a:cxn>
                <a:cxn ang="0">
                  <a:pos x="7" y="200"/>
                </a:cxn>
                <a:cxn ang="0">
                  <a:pos x="20" y="208"/>
                </a:cxn>
                <a:cxn ang="0">
                  <a:pos x="26" y="208"/>
                </a:cxn>
                <a:cxn ang="0">
                  <a:pos x="46" y="208"/>
                </a:cxn>
                <a:cxn ang="0">
                  <a:pos x="52" y="200"/>
                </a:cxn>
                <a:cxn ang="0">
                  <a:pos x="78" y="208"/>
                </a:cxn>
                <a:cxn ang="0">
                  <a:pos x="85" y="208"/>
                </a:cxn>
                <a:cxn ang="0">
                  <a:pos x="91" y="200"/>
                </a:cxn>
                <a:cxn ang="0">
                  <a:pos x="91" y="144"/>
                </a:cxn>
                <a:cxn ang="0">
                  <a:pos x="91" y="112"/>
                </a:cxn>
                <a:cxn ang="0">
                  <a:pos x="85" y="0"/>
                </a:cxn>
                <a:cxn ang="0">
                  <a:pos x="78" y="8"/>
                </a:cxn>
                <a:cxn ang="0">
                  <a:pos x="52" y="16"/>
                </a:cxn>
                <a:cxn ang="0">
                  <a:pos x="26" y="16"/>
                </a:cxn>
                <a:cxn ang="0">
                  <a:pos x="7" y="0"/>
                </a:cxn>
              </a:cxnLst>
              <a:rect l="0" t="0" r="r" b="b"/>
              <a:pathLst>
                <a:path w="91" h="208">
                  <a:moveTo>
                    <a:pt x="7" y="0"/>
                  </a:moveTo>
                  <a:lnTo>
                    <a:pt x="0" y="32"/>
                  </a:lnTo>
                  <a:lnTo>
                    <a:pt x="7" y="64"/>
                  </a:lnTo>
                  <a:lnTo>
                    <a:pt x="7" y="152"/>
                  </a:lnTo>
                  <a:lnTo>
                    <a:pt x="7" y="200"/>
                  </a:lnTo>
                  <a:lnTo>
                    <a:pt x="20" y="208"/>
                  </a:lnTo>
                  <a:lnTo>
                    <a:pt x="26" y="208"/>
                  </a:lnTo>
                  <a:lnTo>
                    <a:pt x="46" y="208"/>
                  </a:lnTo>
                  <a:lnTo>
                    <a:pt x="52" y="200"/>
                  </a:lnTo>
                  <a:lnTo>
                    <a:pt x="78" y="208"/>
                  </a:lnTo>
                  <a:lnTo>
                    <a:pt x="85" y="208"/>
                  </a:lnTo>
                  <a:lnTo>
                    <a:pt x="91" y="200"/>
                  </a:lnTo>
                  <a:lnTo>
                    <a:pt x="91" y="144"/>
                  </a:lnTo>
                  <a:lnTo>
                    <a:pt x="91" y="112"/>
                  </a:lnTo>
                  <a:lnTo>
                    <a:pt x="85" y="0"/>
                  </a:lnTo>
                  <a:lnTo>
                    <a:pt x="78" y="8"/>
                  </a:lnTo>
                  <a:lnTo>
                    <a:pt x="52" y="16"/>
                  </a:lnTo>
                  <a:lnTo>
                    <a:pt x="26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Freeform 102"/>
            <p:cNvSpPr>
              <a:spLocks/>
            </p:cNvSpPr>
            <p:nvPr/>
          </p:nvSpPr>
          <p:spPr bwMode="auto">
            <a:xfrm>
              <a:off x="2052" y="2743"/>
              <a:ext cx="7" cy="128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7" y="48"/>
                </a:cxn>
                <a:cxn ang="0">
                  <a:pos x="7" y="0"/>
                </a:cxn>
              </a:cxnLst>
              <a:rect l="0" t="0" r="r" b="b"/>
              <a:pathLst>
                <a:path w="7" h="128">
                  <a:moveTo>
                    <a:pt x="0" y="128"/>
                  </a:moveTo>
                  <a:lnTo>
                    <a:pt x="7" y="48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5" name="Freeform 103"/>
            <p:cNvSpPr>
              <a:spLocks/>
            </p:cNvSpPr>
            <p:nvPr/>
          </p:nvSpPr>
          <p:spPr bwMode="auto">
            <a:xfrm>
              <a:off x="2013" y="2456"/>
              <a:ext cx="52" cy="71"/>
            </a:xfrm>
            <a:custGeom>
              <a:avLst/>
              <a:gdLst/>
              <a:ahLst/>
              <a:cxnLst>
                <a:cxn ang="0">
                  <a:pos x="7" y="23"/>
                </a:cxn>
                <a:cxn ang="0">
                  <a:pos x="0" y="23"/>
                </a:cxn>
                <a:cxn ang="0">
                  <a:pos x="0" y="31"/>
                </a:cxn>
                <a:cxn ang="0">
                  <a:pos x="0" y="39"/>
                </a:cxn>
                <a:cxn ang="0">
                  <a:pos x="7" y="39"/>
                </a:cxn>
                <a:cxn ang="0">
                  <a:pos x="13" y="55"/>
                </a:cxn>
                <a:cxn ang="0">
                  <a:pos x="26" y="71"/>
                </a:cxn>
                <a:cxn ang="0">
                  <a:pos x="46" y="71"/>
                </a:cxn>
                <a:cxn ang="0">
                  <a:pos x="52" y="55"/>
                </a:cxn>
                <a:cxn ang="0">
                  <a:pos x="52" y="47"/>
                </a:cxn>
                <a:cxn ang="0">
                  <a:pos x="52" y="16"/>
                </a:cxn>
                <a:cxn ang="0">
                  <a:pos x="46" y="0"/>
                </a:cxn>
                <a:cxn ang="0">
                  <a:pos x="20" y="16"/>
                </a:cxn>
                <a:cxn ang="0">
                  <a:pos x="7" y="8"/>
                </a:cxn>
                <a:cxn ang="0">
                  <a:pos x="7" y="23"/>
                </a:cxn>
              </a:cxnLst>
              <a:rect l="0" t="0" r="r" b="b"/>
              <a:pathLst>
                <a:path w="52" h="71">
                  <a:moveTo>
                    <a:pt x="7" y="23"/>
                  </a:moveTo>
                  <a:lnTo>
                    <a:pt x="0" y="23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7" y="39"/>
                  </a:lnTo>
                  <a:lnTo>
                    <a:pt x="13" y="55"/>
                  </a:lnTo>
                  <a:lnTo>
                    <a:pt x="26" y="71"/>
                  </a:lnTo>
                  <a:lnTo>
                    <a:pt x="46" y="71"/>
                  </a:lnTo>
                  <a:lnTo>
                    <a:pt x="52" y="55"/>
                  </a:lnTo>
                  <a:lnTo>
                    <a:pt x="52" y="47"/>
                  </a:lnTo>
                  <a:lnTo>
                    <a:pt x="52" y="16"/>
                  </a:lnTo>
                  <a:lnTo>
                    <a:pt x="46" y="0"/>
                  </a:lnTo>
                  <a:lnTo>
                    <a:pt x="20" y="16"/>
                  </a:lnTo>
                  <a:lnTo>
                    <a:pt x="7" y="8"/>
                  </a:lnTo>
                  <a:lnTo>
                    <a:pt x="7" y="23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Freeform 104"/>
            <p:cNvSpPr>
              <a:spLocks/>
            </p:cNvSpPr>
            <p:nvPr/>
          </p:nvSpPr>
          <p:spPr bwMode="auto">
            <a:xfrm>
              <a:off x="2000" y="2432"/>
              <a:ext cx="72" cy="63"/>
            </a:xfrm>
            <a:custGeom>
              <a:avLst/>
              <a:gdLst/>
              <a:ahLst/>
              <a:cxnLst>
                <a:cxn ang="0">
                  <a:pos x="65" y="40"/>
                </a:cxn>
                <a:cxn ang="0">
                  <a:pos x="72" y="32"/>
                </a:cxn>
                <a:cxn ang="0">
                  <a:pos x="72" y="16"/>
                </a:cxn>
                <a:cxn ang="0">
                  <a:pos x="65" y="8"/>
                </a:cxn>
                <a:cxn ang="0">
                  <a:pos x="52" y="0"/>
                </a:cxn>
                <a:cxn ang="0">
                  <a:pos x="33" y="0"/>
                </a:cxn>
                <a:cxn ang="0">
                  <a:pos x="20" y="0"/>
                </a:cxn>
                <a:cxn ang="0">
                  <a:pos x="13" y="8"/>
                </a:cxn>
                <a:cxn ang="0">
                  <a:pos x="7" y="0"/>
                </a:cxn>
                <a:cxn ang="0">
                  <a:pos x="13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0" y="16"/>
                </a:cxn>
                <a:cxn ang="0">
                  <a:pos x="0" y="40"/>
                </a:cxn>
                <a:cxn ang="0">
                  <a:pos x="13" y="63"/>
                </a:cxn>
                <a:cxn ang="0">
                  <a:pos x="13" y="55"/>
                </a:cxn>
                <a:cxn ang="0">
                  <a:pos x="13" y="47"/>
                </a:cxn>
                <a:cxn ang="0">
                  <a:pos x="20" y="47"/>
                </a:cxn>
                <a:cxn ang="0">
                  <a:pos x="20" y="32"/>
                </a:cxn>
                <a:cxn ang="0">
                  <a:pos x="33" y="40"/>
                </a:cxn>
                <a:cxn ang="0">
                  <a:pos x="59" y="24"/>
                </a:cxn>
                <a:cxn ang="0">
                  <a:pos x="65" y="40"/>
                </a:cxn>
              </a:cxnLst>
              <a:rect l="0" t="0" r="r" b="b"/>
              <a:pathLst>
                <a:path w="72" h="63">
                  <a:moveTo>
                    <a:pt x="65" y="40"/>
                  </a:moveTo>
                  <a:lnTo>
                    <a:pt x="72" y="32"/>
                  </a:lnTo>
                  <a:lnTo>
                    <a:pt x="72" y="16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7" y="0"/>
                  </a:lnTo>
                  <a:lnTo>
                    <a:pt x="13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13" y="63"/>
                  </a:lnTo>
                  <a:lnTo>
                    <a:pt x="13" y="55"/>
                  </a:lnTo>
                  <a:lnTo>
                    <a:pt x="13" y="47"/>
                  </a:lnTo>
                  <a:lnTo>
                    <a:pt x="20" y="47"/>
                  </a:lnTo>
                  <a:lnTo>
                    <a:pt x="20" y="32"/>
                  </a:lnTo>
                  <a:lnTo>
                    <a:pt x="33" y="40"/>
                  </a:lnTo>
                  <a:lnTo>
                    <a:pt x="59" y="24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7" name="Freeform 105"/>
            <p:cNvSpPr>
              <a:spLocks/>
            </p:cNvSpPr>
            <p:nvPr/>
          </p:nvSpPr>
          <p:spPr bwMode="auto">
            <a:xfrm>
              <a:off x="2020" y="2495"/>
              <a:ext cx="39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13" y="40"/>
                </a:cxn>
                <a:cxn ang="0">
                  <a:pos x="26" y="48"/>
                </a:cxn>
                <a:cxn ang="0">
                  <a:pos x="32" y="40"/>
                </a:cxn>
                <a:cxn ang="0">
                  <a:pos x="39" y="32"/>
                </a:cxn>
                <a:cxn ang="0">
                  <a:pos x="32" y="32"/>
                </a:cxn>
                <a:cxn ang="0">
                  <a:pos x="19" y="32"/>
                </a:cxn>
                <a:cxn ang="0">
                  <a:pos x="6" y="16"/>
                </a:cxn>
                <a:cxn ang="0">
                  <a:pos x="0" y="0"/>
                </a:cxn>
              </a:cxnLst>
              <a:rect l="0" t="0" r="r" b="b"/>
              <a:pathLst>
                <a:path w="39" h="48">
                  <a:moveTo>
                    <a:pt x="0" y="0"/>
                  </a:moveTo>
                  <a:lnTo>
                    <a:pt x="0" y="32"/>
                  </a:lnTo>
                  <a:lnTo>
                    <a:pt x="13" y="40"/>
                  </a:lnTo>
                  <a:lnTo>
                    <a:pt x="26" y="48"/>
                  </a:lnTo>
                  <a:lnTo>
                    <a:pt x="32" y="40"/>
                  </a:lnTo>
                  <a:lnTo>
                    <a:pt x="39" y="32"/>
                  </a:lnTo>
                  <a:lnTo>
                    <a:pt x="32" y="32"/>
                  </a:lnTo>
                  <a:lnTo>
                    <a:pt x="19" y="32"/>
                  </a:lnTo>
                  <a:lnTo>
                    <a:pt x="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Freeform 106"/>
            <p:cNvSpPr>
              <a:spLocks/>
            </p:cNvSpPr>
            <p:nvPr/>
          </p:nvSpPr>
          <p:spPr bwMode="auto">
            <a:xfrm>
              <a:off x="1974" y="2527"/>
              <a:ext cx="130" cy="16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26" y="8"/>
                </a:cxn>
                <a:cxn ang="0">
                  <a:pos x="13" y="24"/>
                </a:cxn>
                <a:cxn ang="0">
                  <a:pos x="0" y="56"/>
                </a:cxn>
                <a:cxn ang="0">
                  <a:pos x="0" y="96"/>
                </a:cxn>
                <a:cxn ang="0">
                  <a:pos x="13" y="104"/>
                </a:cxn>
                <a:cxn ang="0">
                  <a:pos x="26" y="96"/>
                </a:cxn>
                <a:cxn ang="0">
                  <a:pos x="26" y="80"/>
                </a:cxn>
                <a:cxn ang="0">
                  <a:pos x="26" y="144"/>
                </a:cxn>
                <a:cxn ang="0">
                  <a:pos x="52" y="160"/>
                </a:cxn>
                <a:cxn ang="0">
                  <a:pos x="78" y="160"/>
                </a:cxn>
                <a:cxn ang="0">
                  <a:pos x="104" y="160"/>
                </a:cxn>
                <a:cxn ang="0">
                  <a:pos x="117" y="144"/>
                </a:cxn>
                <a:cxn ang="0">
                  <a:pos x="111" y="80"/>
                </a:cxn>
                <a:cxn ang="0">
                  <a:pos x="124" y="88"/>
                </a:cxn>
                <a:cxn ang="0">
                  <a:pos x="130" y="80"/>
                </a:cxn>
                <a:cxn ang="0">
                  <a:pos x="124" y="40"/>
                </a:cxn>
                <a:cxn ang="0">
                  <a:pos x="111" y="16"/>
                </a:cxn>
                <a:cxn ang="0">
                  <a:pos x="98" y="0"/>
                </a:cxn>
                <a:cxn ang="0">
                  <a:pos x="78" y="0"/>
                </a:cxn>
                <a:cxn ang="0">
                  <a:pos x="78" y="8"/>
                </a:cxn>
                <a:cxn ang="0">
                  <a:pos x="72" y="16"/>
                </a:cxn>
                <a:cxn ang="0">
                  <a:pos x="59" y="8"/>
                </a:cxn>
                <a:cxn ang="0">
                  <a:pos x="46" y="0"/>
                </a:cxn>
              </a:cxnLst>
              <a:rect l="0" t="0" r="r" b="b"/>
              <a:pathLst>
                <a:path w="130" h="160">
                  <a:moveTo>
                    <a:pt x="46" y="0"/>
                  </a:moveTo>
                  <a:lnTo>
                    <a:pt x="26" y="8"/>
                  </a:lnTo>
                  <a:lnTo>
                    <a:pt x="13" y="24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13" y="104"/>
                  </a:lnTo>
                  <a:lnTo>
                    <a:pt x="26" y="96"/>
                  </a:lnTo>
                  <a:lnTo>
                    <a:pt x="26" y="80"/>
                  </a:lnTo>
                  <a:lnTo>
                    <a:pt x="26" y="144"/>
                  </a:lnTo>
                  <a:lnTo>
                    <a:pt x="52" y="160"/>
                  </a:lnTo>
                  <a:lnTo>
                    <a:pt x="78" y="160"/>
                  </a:lnTo>
                  <a:lnTo>
                    <a:pt x="104" y="160"/>
                  </a:lnTo>
                  <a:lnTo>
                    <a:pt x="117" y="144"/>
                  </a:lnTo>
                  <a:lnTo>
                    <a:pt x="111" y="80"/>
                  </a:lnTo>
                  <a:lnTo>
                    <a:pt x="124" y="88"/>
                  </a:lnTo>
                  <a:lnTo>
                    <a:pt x="130" y="80"/>
                  </a:lnTo>
                  <a:lnTo>
                    <a:pt x="124" y="40"/>
                  </a:lnTo>
                  <a:lnTo>
                    <a:pt x="111" y="16"/>
                  </a:lnTo>
                  <a:lnTo>
                    <a:pt x="98" y="0"/>
                  </a:lnTo>
                  <a:lnTo>
                    <a:pt x="78" y="0"/>
                  </a:lnTo>
                  <a:lnTo>
                    <a:pt x="78" y="8"/>
                  </a:lnTo>
                  <a:lnTo>
                    <a:pt x="72" y="16"/>
                  </a:lnTo>
                  <a:lnTo>
                    <a:pt x="59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9" name="Line 107"/>
            <p:cNvSpPr>
              <a:spLocks noChangeShapeType="1"/>
            </p:cNvSpPr>
            <p:nvPr/>
          </p:nvSpPr>
          <p:spPr bwMode="auto">
            <a:xfrm flipV="1">
              <a:off x="2085" y="2591"/>
              <a:ext cx="1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Freeform 108"/>
            <p:cNvSpPr>
              <a:spLocks/>
            </p:cNvSpPr>
            <p:nvPr/>
          </p:nvSpPr>
          <p:spPr bwMode="auto">
            <a:xfrm>
              <a:off x="1974" y="2623"/>
              <a:ext cx="39" cy="8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32"/>
                </a:cxn>
                <a:cxn ang="0">
                  <a:pos x="39" y="72"/>
                </a:cxn>
                <a:cxn ang="0">
                  <a:pos x="33" y="88"/>
                </a:cxn>
                <a:cxn ang="0">
                  <a:pos x="7" y="40"/>
                </a:cxn>
                <a:cxn ang="0">
                  <a:pos x="0" y="0"/>
                </a:cxn>
                <a:cxn ang="0">
                  <a:pos x="13" y="8"/>
                </a:cxn>
                <a:cxn ang="0">
                  <a:pos x="26" y="0"/>
                </a:cxn>
              </a:cxnLst>
              <a:rect l="0" t="0" r="r" b="b"/>
              <a:pathLst>
                <a:path w="39" h="88">
                  <a:moveTo>
                    <a:pt x="26" y="0"/>
                  </a:moveTo>
                  <a:lnTo>
                    <a:pt x="26" y="32"/>
                  </a:lnTo>
                  <a:lnTo>
                    <a:pt x="39" y="72"/>
                  </a:lnTo>
                  <a:lnTo>
                    <a:pt x="33" y="88"/>
                  </a:lnTo>
                  <a:lnTo>
                    <a:pt x="7" y="40"/>
                  </a:lnTo>
                  <a:lnTo>
                    <a:pt x="0" y="0"/>
                  </a:lnTo>
                  <a:lnTo>
                    <a:pt x="1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1" name="Freeform 109"/>
            <p:cNvSpPr>
              <a:spLocks/>
            </p:cNvSpPr>
            <p:nvPr/>
          </p:nvSpPr>
          <p:spPr bwMode="auto">
            <a:xfrm>
              <a:off x="2085" y="2607"/>
              <a:ext cx="19" cy="8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40"/>
                </a:cxn>
                <a:cxn ang="0">
                  <a:pos x="6" y="88"/>
                </a:cxn>
                <a:cxn ang="0">
                  <a:pos x="0" y="72"/>
                </a:cxn>
                <a:cxn ang="0">
                  <a:pos x="6" y="64"/>
                </a:cxn>
                <a:cxn ang="0">
                  <a:pos x="0" y="0"/>
                </a:cxn>
                <a:cxn ang="0">
                  <a:pos x="13" y="8"/>
                </a:cxn>
                <a:cxn ang="0">
                  <a:pos x="19" y="0"/>
                </a:cxn>
              </a:cxnLst>
              <a:rect l="0" t="0" r="r" b="b"/>
              <a:pathLst>
                <a:path w="19" h="88">
                  <a:moveTo>
                    <a:pt x="19" y="0"/>
                  </a:moveTo>
                  <a:lnTo>
                    <a:pt x="19" y="40"/>
                  </a:lnTo>
                  <a:lnTo>
                    <a:pt x="6" y="88"/>
                  </a:lnTo>
                  <a:lnTo>
                    <a:pt x="0" y="72"/>
                  </a:lnTo>
                  <a:lnTo>
                    <a:pt x="6" y="64"/>
                  </a:lnTo>
                  <a:lnTo>
                    <a:pt x="0" y="0"/>
                  </a:lnTo>
                  <a:lnTo>
                    <a:pt x="13" y="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Freeform 110"/>
            <p:cNvSpPr>
              <a:spLocks/>
            </p:cNvSpPr>
            <p:nvPr/>
          </p:nvSpPr>
          <p:spPr bwMode="auto">
            <a:xfrm>
              <a:off x="2228" y="2871"/>
              <a:ext cx="136" cy="64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19" y="56"/>
                </a:cxn>
                <a:cxn ang="0">
                  <a:pos x="38" y="64"/>
                </a:cxn>
                <a:cxn ang="0">
                  <a:pos x="64" y="56"/>
                </a:cxn>
                <a:cxn ang="0">
                  <a:pos x="71" y="48"/>
                </a:cxn>
                <a:cxn ang="0">
                  <a:pos x="97" y="48"/>
                </a:cxn>
                <a:cxn ang="0">
                  <a:pos x="103" y="48"/>
                </a:cxn>
                <a:cxn ang="0">
                  <a:pos x="129" y="48"/>
                </a:cxn>
                <a:cxn ang="0">
                  <a:pos x="136" y="40"/>
                </a:cxn>
                <a:cxn ang="0">
                  <a:pos x="129" y="24"/>
                </a:cxn>
                <a:cxn ang="0">
                  <a:pos x="116" y="16"/>
                </a:cxn>
                <a:cxn ang="0">
                  <a:pos x="103" y="8"/>
                </a:cxn>
                <a:cxn ang="0">
                  <a:pos x="90" y="0"/>
                </a:cxn>
                <a:cxn ang="0">
                  <a:pos x="77" y="8"/>
                </a:cxn>
                <a:cxn ang="0">
                  <a:pos x="51" y="8"/>
                </a:cxn>
                <a:cxn ang="0">
                  <a:pos x="38" y="8"/>
                </a:cxn>
                <a:cxn ang="0">
                  <a:pos x="19" y="16"/>
                </a:cxn>
                <a:cxn ang="0">
                  <a:pos x="6" y="16"/>
                </a:cxn>
              </a:cxnLst>
              <a:rect l="0" t="0" r="r" b="b"/>
              <a:pathLst>
                <a:path w="136" h="64">
                  <a:moveTo>
                    <a:pt x="6" y="16"/>
                  </a:moveTo>
                  <a:lnTo>
                    <a:pt x="0" y="40"/>
                  </a:lnTo>
                  <a:lnTo>
                    <a:pt x="0" y="48"/>
                  </a:lnTo>
                  <a:lnTo>
                    <a:pt x="19" y="56"/>
                  </a:lnTo>
                  <a:lnTo>
                    <a:pt x="38" y="64"/>
                  </a:lnTo>
                  <a:lnTo>
                    <a:pt x="64" y="56"/>
                  </a:lnTo>
                  <a:lnTo>
                    <a:pt x="71" y="48"/>
                  </a:lnTo>
                  <a:lnTo>
                    <a:pt x="97" y="48"/>
                  </a:lnTo>
                  <a:lnTo>
                    <a:pt x="103" y="48"/>
                  </a:lnTo>
                  <a:lnTo>
                    <a:pt x="129" y="48"/>
                  </a:lnTo>
                  <a:lnTo>
                    <a:pt x="136" y="40"/>
                  </a:lnTo>
                  <a:lnTo>
                    <a:pt x="129" y="24"/>
                  </a:lnTo>
                  <a:lnTo>
                    <a:pt x="116" y="16"/>
                  </a:lnTo>
                  <a:lnTo>
                    <a:pt x="103" y="8"/>
                  </a:lnTo>
                  <a:lnTo>
                    <a:pt x="90" y="0"/>
                  </a:lnTo>
                  <a:lnTo>
                    <a:pt x="77" y="8"/>
                  </a:lnTo>
                  <a:lnTo>
                    <a:pt x="51" y="8"/>
                  </a:lnTo>
                  <a:lnTo>
                    <a:pt x="38" y="8"/>
                  </a:lnTo>
                  <a:lnTo>
                    <a:pt x="19" y="16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Oval 111"/>
            <p:cNvSpPr>
              <a:spLocks noChangeArrowheads="1"/>
            </p:cNvSpPr>
            <p:nvPr/>
          </p:nvSpPr>
          <p:spPr bwMode="auto">
            <a:xfrm>
              <a:off x="2237" y="2890"/>
              <a:ext cx="1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4" name="Oval 112"/>
            <p:cNvSpPr>
              <a:spLocks noChangeArrowheads="1"/>
            </p:cNvSpPr>
            <p:nvPr/>
          </p:nvSpPr>
          <p:spPr bwMode="auto">
            <a:xfrm>
              <a:off x="2289" y="2882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Freeform 113"/>
            <p:cNvSpPr>
              <a:spLocks/>
            </p:cNvSpPr>
            <p:nvPr/>
          </p:nvSpPr>
          <p:spPr bwMode="auto">
            <a:xfrm>
              <a:off x="2279" y="2879"/>
              <a:ext cx="20" cy="40"/>
            </a:xfrm>
            <a:custGeom>
              <a:avLst/>
              <a:gdLst/>
              <a:ahLst/>
              <a:cxnLst>
                <a:cxn ang="0">
                  <a:pos x="20" y="40"/>
                </a:cxn>
                <a:cxn ang="0">
                  <a:pos x="20" y="24"/>
                </a:cxn>
                <a:cxn ang="0">
                  <a:pos x="13" y="16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20" y="40"/>
                </a:cxn>
              </a:cxnLst>
              <a:rect l="0" t="0" r="r" b="b"/>
              <a:pathLst>
                <a:path w="20" h="40">
                  <a:moveTo>
                    <a:pt x="20" y="40"/>
                  </a:moveTo>
                  <a:lnTo>
                    <a:pt x="20" y="24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20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6" name="Freeform 114"/>
            <p:cNvSpPr>
              <a:spLocks/>
            </p:cNvSpPr>
            <p:nvPr/>
          </p:nvSpPr>
          <p:spPr bwMode="auto">
            <a:xfrm>
              <a:off x="2279" y="2879"/>
              <a:ext cx="20" cy="40"/>
            </a:xfrm>
            <a:custGeom>
              <a:avLst/>
              <a:gdLst/>
              <a:ahLst/>
              <a:cxnLst>
                <a:cxn ang="0">
                  <a:pos x="20" y="40"/>
                </a:cxn>
                <a:cxn ang="0">
                  <a:pos x="20" y="24"/>
                </a:cxn>
                <a:cxn ang="0">
                  <a:pos x="13" y="16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20" y="40"/>
                  </a:moveTo>
                  <a:lnTo>
                    <a:pt x="20" y="24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Freeform 115"/>
            <p:cNvSpPr>
              <a:spLocks/>
            </p:cNvSpPr>
            <p:nvPr/>
          </p:nvSpPr>
          <p:spPr bwMode="auto">
            <a:xfrm>
              <a:off x="2215" y="2623"/>
              <a:ext cx="116" cy="26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0"/>
                </a:cxn>
                <a:cxn ang="0">
                  <a:pos x="6" y="80"/>
                </a:cxn>
                <a:cxn ang="0">
                  <a:pos x="13" y="184"/>
                </a:cxn>
                <a:cxn ang="0">
                  <a:pos x="13" y="248"/>
                </a:cxn>
                <a:cxn ang="0">
                  <a:pos x="19" y="264"/>
                </a:cxn>
                <a:cxn ang="0">
                  <a:pos x="32" y="264"/>
                </a:cxn>
                <a:cxn ang="0">
                  <a:pos x="58" y="256"/>
                </a:cxn>
                <a:cxn ang="0">
                  <a:pos x="64" y="248"/>
                </a:cxn>
                <a:cxn ang="0">
                  <a:pos x="90" y="256"/>
                </a:cxn>
                <a:cxn ang="0">
                  <a:pos x="103" y="256"/>
                </a:cxn>
                <a:cxn ang="0">
                  <a:pos x="110" y="240"/>
                </a:cxn>
                <a:cxn ang="0">
                  <a:pos x="116" y="176"/>
                </a:cxn>
                <a:cxn ang="0">
                  <a:pos x="116" y="136"/>
                </a:cxn>
                <a:cxn ang="0">
                  <a:pos x="110" y="0"/>
                </a:cxn>
                <a:cxn ang="0">
                  <a:pos x="97" y="8"/>
                </a:cxn>
                <a:cxn ang="0">
                  <a:pos x="64" y="16"/>
                </a:cxn>
                <a:cxn ang="0">
                  <a:pos x="32" y="16"/>
                </a:cxn>
                <a:cxn ang="0">
                  <a:pos x="6" y="0"/>
                </a:cxn>
              </a:cxnLst>
              <a:rect l="0" t="0" r="r" b="b"/>
              <a:pathLst>
                <a:path w="116" h="264">
                  <a:moveTo>
                    <a:pt x="6" y="0"/>
                  </a:moveTo>
                  <a:lnTo>
                    <a:pt x="0" y="40"/>
                  </a:lnTo>
                  <a:lnTo>
                    <a:pt x="6" y="80"/>
                  </a:lnTo>
                  <a:lnTo>
                    <a:pt x="13" y="184"/>
                  </a:lnTo>
                  <a:lnTo>
                    <a:pt x="13" y="248"/>
                  </a:lnTo>
                  <a:lnTo>
                    <a:pt x="19" y="264"/>
                  </a:lnTo>
                  <a:lnTo>
                    <a:pt x="32" y="264"/>
                  </a:lnTo>
                  <a:lnTo>
                    <a:pt x="58" y="256"/>
                  </a:lnTo>
                  <a:lnTo>
                    <a:pt x="64" y="248"/>
                  </a:lnTo>
                  <a:lnTo>
                    <a:pt x="90" y="256"/>
                  </a:lnTo>
                  <a:lnTo>
                    <a:pt x="103" y="256"/>
                  </a:lnTo>
                  <a:lnTo>
                    <a:pt x="110" y="240"/>
                  </a:lnTo>
                  <a:lnTo>
                    <a:pt x="116" y="176"/>
                  </a:lnTo>
                  <a:lnTo>
                    <a:pt x="116" y="136"/>
                  </a:lnTo>
                  <a:lnTo>
                    <a:pt x="110" y="0"/>
                  </a:lnTo>
                  <a:lnTo>
                    <a:pt x="97" y="8"/>
                  </a:lnTo>
                  <a:lnTo>
                    <a:pt x="64" y="16"/>
                  </a:lnTo>
                  <a:lnTo>
                    <a:pt x="32" y="1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8" name="Freeform 116"/>
            <p:cNvSpPr>
              <a:spLocks/>
            </p:cNvSpPr>
            <p:nvPr/>
          </p:nvSpPr>
          <p:spPr bwMode="auto">
            <a:xfrm>
              <a:off x="2279" y="2703"/>
              <a:ext cx="7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7" y="64"/>
                </a:cxn>
                <a:cxn ang="0">
                  <a:pos x="7" y="0"/>
                </a:cxn>
              </a:cxnLst>
              <a:rect l="0" t="0" r="r" b="b"/>
              <a:pathLst>
                <a:path w="7" h="168">
                  <a:moveTo>
                    <a:pt x="0" y="168"/>
                  </a:moveTo>
                  <a:lnTo>
                    <a:pt x="7" y="64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Freeform 117"/>
            <p:cNvSpPr>
              <a:spLocks/>
            </p:cNvSpPr>
            <p:nvPr/>
          </p:nvSpPr>
          <p:spPr bwMode="auto">
            <a:xfrm>
              <a:off x="2228" y="2344"/>
              <a:ext cx="71" cy="96"/>
            </a:xfrm>
            <a:custGeom>
              <a:avLst/>
              <a:gdLst/>
              <a:ahLst/>
              <a:cxnLst>
                <a:cxn ang="0">
                  <a:pos x="13" y="40"/>
                </a:cxn>
                <a:cxn ang="0">
                  <a:pos x="6" y="40"/>
                </a:cxn>
                <a:cxn ang="0">
                  <a:pos x="0" y="48"/>
                </a:cxn>
                <a:cxn ang="0">
                  <a:pos x="0" y="56"/>
                </a:cxn>
                <a:cxn ang="0">
                  <a:pos x="13" y="64"/>
                </a:cxn>
                <a:cxn ang="0">
                  <a:pos x="19" y="80"/>
                </a:cxn>
                <a:cxn ang="0">
                  <a:pos x="38" y="96"/>
                </a:cxn>
                <a:cxn ang="0">
                  <a:pos x="58" y="96"/>
                </a:cxn>
                <a:cxn ang="0">
                  <a:pos x="64" y="80"/>
                </a:cxn>
                <a:cxn ang="0">
                  <a:pos x="71" y="64"/>
                </a:cxn>
                <a:cxn ang="0">
                  <a:pos x="71" y="32"/>
                </a:cxn>
                <a:cxn ang="0">
                  <a:pos x="64" y="0"/>
                </a:cxn>
                <a:cxn ang="0">
                  <a:pos x="25" y="24"/>
                </a:cxn>
                <a:cxn ang="0">
                  <a:pos x="13" y="24"/>
                </a:cxn>
                <a:cxn ang="0">
                  <a:pos x="13" y="40"/>
                </a:cxn>
              </a:cxnLst>
              <a:rect l="0" t="0" r="r" b="b"/>
              <a:pathLst>
                <a:path w="71" h="96">
                  <a:moveTo>
                    <a:pt x="13" y="40"/>
                  </a:moveTo>
                  <a:lnTo>
                    <a:pt x="6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13" y="64"/>
                  </a:lnTo>
                  <a:lnTo>
                    <a:pt x="19" y="80"/>
                  </a:lnTo>
                  <a:lnTo>
                    <a:pt x="38" y="96"/>
                  </a:lnTo>
                  <a:lnTo>
                    <a:pt x="58" y="96"/>
                  </a:lnTo>
                  <a:lnTo>
                    <a:pt x="64" y="80"/>
                  </a:lnTo>
                  <a:lnTo>
                    <a:pt x="71" y="64"/>
                  </a:lnTo>
                  <a:lnTo>
                    <a:pt x="71" y="32"/>
                  </a:lnTo>
                  <a:lnTo>
                    <a:pt x="64" y="0"/>
                  </a:lnTo>
                  <a:lnTo>
                    <a:pt x="25" y="24"/>
                  </a:lnTo>
                  <a:lnTo>
                    <a:pt x="13" y="24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0" name="Freeform 118"/>
            <p:cNvSpPr>
              <a:spLocks/>
            </p:cNvSpPr>
            <p:nvPr/>
          </p:nvSpPr>
          <p:spPr bwMode="auto">
            <a:xfrm>
              <a:off x="2215" y="2320"/>
              <a:ext cx="90" cy="80"/>
            </a:xfrm>
            <a:custGeom>
              <a:avLst/>
              <a:gdLst/>
              <a:ahLst/>
              <a:cxnLst>
                <a:cxn ang="0">
                  <a:pos x="84" y="56"/>
                </a:cxn>
                <a:cxn ang="0">
                  <a:pos x="84" y="40"/>
                </a:cxn>
                <a:cxn ang="0">
                  <a:pos x="90" y="24"/>
                </a:cxn>
                <a:cxn ang="0">
                  <a:pos x="77" y="8"/>
                </a:cxn>
                <a:cxn ang="0">
                  <a:pos x="64" y="0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13" y="8"/>
                </a:cxn>
                <a:cxn ang="0">
                  <a:pos x="6" y="0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13" y="16"/>
                </a:cxn>
                <a:cxn ang="0">
                  <a:pos x="0" y="24"/>
                </a:cxn>
                <a:cxn ang="0">
                  <a:pos x="0" y="56"/>
                </a:cxn>
                <a:cxn ang="0">
                  <a:pos x="13" y="80"/>
                </a:cxn>
                <a:cxn ang="0">
                  <a:pos x="13" y="72"/>
                </a:cxn>
                <a:cxn ang="0">
                  <a:pos x="19" y="64"/>
                </a:cxn>
                <a:cxn ang="0">
                  <a:pos x="26" y="64"/>
                </a:cxn>
                <a:cxn ang="0">
                  <a:pos x="26" y="48"/>
                </a:cxn>
                <a:cxn ang="0">
                  <a:pos x="38" y="48"/>
                </a:cxn>
                <a:cxn ang="0">
                  <a:pos x="77" y="24"/>
                </a:cxn>
                <a:cxn ang="0">
                  <a:pos x="84" y="56"/>
                </a:cxn>
              </a:cxnLst>
              <a:rect l="0" t="0" r="r" b="b"/>
              <a:pathLst>
                <a:path w="90" h="80">
                  <a:moveTo>
                    <a:pt x="84" y="56"/>
                  </a:moveTo>
                  <a:lnTo>
                    <a:pt x="84" y="40"/>
                  </a:lnTo>
                  <a:lnTo>
                    <a:pt x="90" y="24"/>
                  </a:lnTo>
                  <a:lnTo>
                    <a:pt x="77" y="8"/>
                  </a:lnTo>
                  <a:lnTo>
                    <a:pt x="64" y="0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13" y="16"/>
                  </a:lnTo>
                  <a:lnTo>
                    <a:pt x="0" y="24"/>
                  </a:lnTo>
                  <a:lnTo>
                    <a:pt x="0" y="56"/>
                  </a:lnTo>
                  <a:lnTo>
                    <a:pt x="13" y="80"/>
                  </a:lnTo>
                  <a:lnTo>
                    <a:pt x="13" y="72"/>
                  </a:lnTo>
                  <a:lnTo>
                    <a:pt x="19" y="64"/>
                  </a:lnTo>
                  <a:lnTo>
                    <a:pt x="26" y="64"/>
                  </a:lnTo>
                  <a:lnTo>
                    <a:pt x="26" y="48"/>
                  </a:lnTo>
                  <a:lnTo>
                    <a:pt x="38" y="48"/>
                  </a:lnTo>
                  <a:lnTo>
                    <a:pt x="77" y="24"/>
                  </a:lnTo>
                  <a:lnTo>
                    <a:pt x="84" y="5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Freeform 119"/>
            <p:cNvSpPr>
              <a:spLocks/>
            </p:cNvSpPr>
            <p:nvPr/>
          </p:nvSpPr>
          <p:spPr bwMode="auto">
            <a:xfrm>
              <a:off x="2234" y="2408"/>
              <a:ext cx="52" cy="4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32"/>
                </a:cxn>
                <a:cxn ang="0">
                  <a:pos x="19" y="48"/>
                </a:cxn>
                <a:cxn ang="0">
                  <a:pos x="32" y="48"/>
                </a:cxn>
                <a:cxn ang="0">
                  <a:pos x="45" y="40"/>
                </a:cxn>
                <a:cxn ang="0">
                  <a:pos x="52" y="40"/>
                </a:cxn>
                <a:cxn ang="0">
                  <a:pos x="45" y="32"/>
                </a:cxn>
                <a:cxn ang="0">
                  <a:pos x="32" y="32"/>
                </a:cxn>
                <a:cxn ang="0">
                  <a:pos x="13" y="16"/>
                </a:cxn>
                <a:cxn ang="0">
                  <a:pos x="7" y="0"/>
                </a:cxn>
              </a:cxnLst>
              <a:rect l="0" t="0" r="r" b="b"/>
              <a:pathLst>
                <a:path w="52" h="48">
                  <a:moveTo>
                    <a:pt x="7" y="0"/>
                  </a:moveTo>
                  <a:lnTo>
                    <a:pt x="0" y="32"/>
                  </a:lnTo>
                  <a:lnTo>
                    <a:pt x="19" y="48"/>
                  </a:lnTo>
                  <a:lnTo>
                    <a:pt x="32" y="48"/>
                  </a:lnTo>
                  <a:lnTo>
                    <a:pt x="45" y="40"/>
                  </a:lnTo>
                  <a:lnTo>
                    <a:pt x="52" y="40"/>
                  </a:lnTo>
                  <a:lnTo>
                    <a:pt x="45" y="32"/>
                  </a:lnTo>
                  <a:lnTo>
                    <a:pt x="32" y="32"/>
                  </a:lnTo>
                  <a:lnTo>
                    <a:pt x="13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2" name="Freeform 120"/>
            <p:cNvSpPr>
              <a:spLocks/>
            </p:cNvSpPr>
            <p:nvPr/>
          </p:nvSpPr>
          <p:spPr bwMode="auto">
            <a:xfrm>
              <a:off x="2182" y="2440"/>
              <a:ext cx="162" cy="199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33" y="16"/>
                </a:cxn>
                <a:cxn ang="0">
                  <a:pos x="13" y="32"/>
                </a:cxn>
                <a:cxn ang="0">
                  <a:pos x="0" y="71"/>
                </a:cxn>
                <a:cxn ang="0">
                  <a:pos x="0" y="119"/>
                </a:cxn>
                <a:cxn ang="0">
                  <a:pos x="13" y="127"/>
                </a:cxn>
                <a:cxn ang="0">
                  <a:pos x="33" y="119"/>
                </a:cxn>
                <a:cxn ang="0">
                  <a:pos x="33" y="103"/>
                </a:cxn>
                <a:cxn ang="0">
                  <a:pos x="33" y="183"/>
                </a:cxn>
                <a:cxn ang="0">
                  <a:pos x="65" y="199"/>
                </a:cxn>
                <a:cxn ang="0">
                  <a:pos x="97" y="199"/>
                </a:cxn>
                <a:cxn ang="0">
                  <a:pos x="130" y="199"/>
                </a:cxn>
                <a:cxn ang="0">
                  <a:pos x="143" y="183"/>
                </a:cxn>
                <a:cxn ang="0">
                  <a:pos x="136" y="103"/>
                </a:cxn>
                <a:cxn ang="0">
                  <a:pos x="156" y="103"/>
                </a:cxn>
                <a:cxn ang="0">
                  <a:pos x="162" y="95"/>
                </a:cxn>
                <a:cxn ang="0">
                  <a:pos x="156" y="55"/>
                </a:cxn>
                <a:cxn ang="0">
                  <a:pos x="143" y="16"/>
                </a:cxn>
                <a:cxn ang="0">
                  <a:pos x="117" y="8"/>
                </a:cxn>
                <a:cxn ang="0">
                  <a:pos x="97" y="0"/>
                </a:cxn>
                <a:cxn ang="0">
                  <a:pos x="97" y="8"/>
                </a:cxn>
                <a:cxn ang="0">
                  <a:pos x="84" y="16"/>
                </a:cxn>
                <a:cxn ang="0">
                  <a:pos x="71" y="16"/>
                </a:cxn>
                <a:cxn ang="0">
                  <a:pos x="52" y="0"/>
                </a:cxn>
              </a:cxnLst>
              <a:rect l="0" t="0" r="r" b="b"/>
              <a:pathLst>
                <a:path w="162" h="199">
                  <a:moveTo>
                    <a:pt x="52" y="0"/>
                  </a:moveTo>
                  <a:lnTo>
                    <a:pt x="33" y="16"/>
                  </a:lnTo>
                  <a:lnTo>
                    <a:pt x="13" y="32"/>
                  </a:lnTo>
                  <a:lnTo>
                    <a:pt x="0" y="71"/>
                  </a:lnTo>
                  <a:lnTo>
                    <a:pt x="0" y="119"/>
                  </a:lnTo>
                  <a:lnTo>
                    <a:pt x="13" y="127"/>
                  </a:lnTo>
                  <a:lnTo>
                    <a:pt x="33" y="119"/>
                  </a:lnTo>
                  <a:lnTo>
                    <a:pt x="33" y="103"/>
                  </a:lnTo>
                  <a:lnTo>
                    <a:pt x="33" y="183"/>
                  </a:lnTo>
                  <a:lnTo>
                    <a:pt x="65" y="199"/>
                  </a:lnTo>
                  <a:lnTo>
                    <a:pt x="97" y="199"/>
                  </a:lnTo>
                  <a:lnTo>
                    <a:pt x="130" y="199"/>
                  </a:lnTo>
                  <a:lnTo>
                    <a:pt x="143" y="183"/>
                  </a:lnTo>
                  <a:lnTo>
                    <a:pt x="136" y="103"/>
                  </a:lnTo>
                  <a:lnTo>
                    <a:pt x="156" y="103"/>
                  </a:lnTo>
                  <a:lnTo>
                    <a:pt x="162" y="95"/>
                  </a:lnTo>
                  <a:lnTo>
                    <a:pt x="156" y="55"/>
                  </a:lnTo>
                  <a:lnTo>
                    <a:pt x="143" y="16"/>
                  </a:lnTo>
                  <a:lnTo>
                    <a:pt x="117" y="8"/>
                  </a:lnTo>
                  <a:lnTo>
                    <a:pt x="97" y="0"/>
                  </a:lnTo>
                  <a:lnTo>
                    <a:pt x="97" y="8"/>
                  </a:lnTo>
                  <a:lnTo>
                    <a:pt x="84" y="16"/>
                  </a:lnTo>
                  <a:lnTo>
                    <a:pt x="71" y="1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Line 121"/>
            <p:cNvSpPr>
              <a:spLocks noChangeShapeType="1"/>
            </p:cNvSpPr>
            <p:nvPr/>
          </p:nvSpPr>
          <p:spPr bwMode="auto">
            <a:xfrm flipV="1">
              <a:off x="2318" y="2519"/>
              <a:ext cx="1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4" name="Freeform 122"/>
            <p:cNvSpPr>
              <a:spLocks/>
            </p:cNvSpPr>
            <p:nvPr/>
          </p:nvSpPr>
          <p:spPr bwMode="auto">
            <a:xfrm>
              <a:off x="2182" y="2559"/>
              <a:ext cx="52" cy="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3" y="48"/>
                </a:cxn>
                <a:cxn ang="0">
                  <a:pos x="52" y="88"/>
                </a:cxn>
                <a:cxn ang="0">
                  <a:pos x="46" y="104"/>
                </a:cxn>
                <a:cxn ang="0">
                  <a:pos x="7" y="48"/>
                </a:cxn>
                <a:cxn ang="0">
                  <a:pos x="0" y="0"/>
                </a:cxn>
                <a:cxn ang="0">
                  <a:pos x="13" y="8"/>
                </a:cxn>
                <a:cxn ang="0">
                  <a:pos x="26" y="0"/>
                </a:cxn>
              </a:cxnLst>
              <a:rect l="0" t="0" r="r" b="b"/>
              <a:pathLst>
                <a:path w="52" h="104">
                  <a:moveTo>
                    <a:pt x="26" y="0"/>
                  </a:moveTo>
                  <a:lnTo>
                    <a:pt x="33" y="48"/>
                  </a:lnTo>
                  <a:lnTo>
                    <a:pt x="52" y="88"/>
                  </a:lnTo>
                  <a:lnTo>
                    <a:pt x="46" y="104"/>
                  </a:lnTo>
                  <a:lnTo>
                    <a:pt x="7" y="48"/>
                  </a:lnTo>
                  <a:lnTo>
                    <a:pt x="0" y="0"/>
                  </a:lnTo>
                  <a:lnTo>
                    <a:pt x="1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Freeform 123"/>
            <p:cNvSpPr>
              <a:spLocks/>
            </p:cNvSpPr>
            <p:nvPr/>
          </p:nvSpPr>
          <p:spPr bwMode="auto">
            <a:xfrm>
              <a:off x="2318" y="2543"/>
              <a:ext cx="26" cy="11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40"/>
                </a:cxn>
                <a:cxn ang="0">
                  <a:pos x="7" y="112"/>
                </a:cxn>
                <a:cxn ang="0">
                  <a:pos x="7" y="88"/>
                </a:cxn>
                <a:cxn ang="0">
                  <a:pos x="7" y="8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</a:cxnLst>
              <a:rect l="0" t="0" r="r" b="b"/>
              <a:pathLst>
                <a:path w="26" h="112">
                  <a:moveTo>
                    <a:pt x="26" y="0"/>
                  </a:moveTo>
                  <a:lnTo>
                    <a:pt x="26" y="40"/>
                  </a:lnTo>
                  <a:lnTo>
                    <a:pt x="7" y="112"/>
                  </a:lnTo>
                  <a:lnTo>
                    <a:pt x="7" y="88"/>
                  </a:lnTo>
                  <a:lnTo>
                    <a:pt x="7" y="8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6" name="Freeform 124"/>
            <p:cNvSpPr>
              <a:spLocks/>
            </p:cNvSpPr>
            <p:nvPr/>
          </p:nvSpPr>
          <p:spPr bwMode="auto">
            <a:xfrm>
              <a:off x="2455" y="2895"/>
              <a:ext cx="77" cy="4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13" y="32"/>
                </a:cxn>
                <a:cxn ang="0">
                  <a:pos x="19" y="40"/>
                </a:cxn>
                <a:cxn ang="0">
                  <a:pos x="39" y="32"/>
                </a:cxn>
                <a:cxn ang="0">
                  <a:pos x="39" y="24"/>
                </a:cxn>
                <a:cxn ang="0">
                  <a:pos x="58" y="32"/>
                </a:cxn>
                <a:cxn ang="0">
                  <a:pos x="64" y="32"/>
                </a:cxn>
                <a:cxn ang="0">
                  <a:pos x="77" y="32"/>
                </a:cxn>
                <a:cxn ang="0">
                  <a:pos x="77" y="24"/>
                </a:cxn>
                <a:cxn ang="0">
                  <a:pos x="77" y="16"/>
                </a:cxn>
                <a:cxn ang="0">
                  <a:pos x="71" y="8"/>
                </a:cxn>
                <a:cxn ang="0">
                  <a:pos x="58" y="8"/>
                </a:cxn>
                <a:cxn ang="0">
                  <a:pos x="52" y="0"/>
                </a:cxn>
                <a:cxn ang="0">
                  <a:pos x="45" y="8"/>
                </a:cxn>
                <a:cxn ang="0">
                  <a:pos x="26" y="0"/>
                </a:cxn>
                <a:cxn ang="0">
                  <a:pos x="19" y="8"/>
                </a:cxn>
                <a:cxn ang="0">
                  <a:pos x="6" y="8"/>
                </a:cxn>
                <a:cxn ang="0">
                  <a:pos x="0" y="8"/>
                </a:cxn>
              </a:cxnLst>
              <a:rect l="0" t="0" r="r" b="b"/>
              <a:pathLst>
                <a:path w="77" h="40">
                  <a:moveTo>
                    <a:pt x="0" y="8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13" y="32"/>
                  </a:lnTo>
                  <a:lnTo>
                    <a:pt x="19" y="40"/>
                  </a:lnTo>
                  <a:lnTo>
                    <a:pt x="39" y="32"/>
                  </a:lnTo>
                  <a:lnTo>
                    <a:pt x="39" y="24"/>
                  </a:lnTo>
                  <a:lnTo>
                    <a:pt x="58" y="32"/>
                  </a:lnTo>
                  <a:lnTo>
                    <a:pt x="64" y="32"/>
                  </a:lnTo>
                  <a:lnTo>
                    <a:pt x="77" y="32"/>
                  </a:lnTo>
                  <a:lnTo>
                    <a:pt x="77" y="24"/>
                  </a:lnTo>
                  <a:lnTo>
                    <a:pt x="77" y="16"/>
                  </a:lnTo>
                  <a:lnTo>
                    <a:pt x="71" y="8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9" y="8"/>
                  </a:lnTo>
                  <a:lnTo>
                    <a:pt x="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Oval 125"/>
            <p:cNvSpPr>
              <a:spLocks noChangeArrowheads="1"/>
            </p:cNvSpPr>
            <p:nvPr/>
          </p:nvSpPr>
          <p:spPr bwMode="auto">
            <a:xfrm>
              <a:off x="2458" y="2906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8" name="Oval 126"/>
            <p:cNvSpPr>
              <a:spLocks noChangeArrowheads="1"/>
            </p:cNvSpPr>
            <p:nvPr/>
          </p:nvSpPr>
          <p:spPr bwMode="auto">
            <a:xfrm>
              <a:off x="2490" y="2906"/>
              <a:ext cx="1" cy="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Freeform 127"/>
            <p:cNvSpPr>
              <a:spLocks/>
            </p:cNvSpPr>
            <p:nvPr/>
          </p:nvSpPr>
          <p:spPr bwMode="auto">
            <a:xfrm>
              <a:off x="2481" y="2903"/>
              <a:ext cx="13" cy="24"/>
            </a:xfrm>
            <a:custGeom>
              <a:avLst/>
              <a:gdLst/>
              <a:ahLst/>
              <a:cxnLst>
                <a:cxn ang="0">
                  <a:pos x="13" y="24"/>
                </a:cxn>
                <a:cxn ang="0">
                  <a:pos x="13" y="16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0" y="0"/>
                </a:cxn>
                <a:cxn ang="0">
                  <a:pos x="13" y="24"/>
                </a:cxn>
              </a:cxnLst>
              <a:rect l="0" t="0" r="r" b="b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0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0" name="Freeform 128"/>
            <p:cNvSpPr>
              <a:spLocks/>
            </p:cNvSpPr>
            <p:nvPr/>
          </p:nvSpPr>
          <p:spPr bwMode="auto">
            <a:xfrm>
              <a:off x="2481" y="2903"/>
              <a:ext cx="13" cy="24"/>
            </a:xfrm>
            <a:custGeom>
              <a:avLst/>
              <a:gdLst/>
              <a:ahLst/>
              <a:cxnLst>
                <a:cxn ang="0">
                  <a:pos x="13" y="24"/>
                </a:cxn>
                <a:cxn ang="0">
                  <a:pos x="13" y="16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0" y="0"/>
                </a:cxn>
              </a:cxnLst>
              <a:rect l="0" t="0" r="r" b="b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Freeform 129"/>
            <p:cNvSpPr>
              <a:spLocks/>
            </p:cNvSpPr>
            <p:nvPr/>
          </p:nvSpPr>
          <p:spPr bwMode="auto">
            <a:xfrm>
              <a:off x="2448" y="2751"/>
              <a:ext cx="65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40"/>
                </a:cxn>
                <a:cxn ang="0">
                  <a:pos x="0" y="104"/>
                </a:cxn>
                <a:cxn ang="0">
                  <a:pos x="0" y="144"/>
                </a:cxn>
                <a:cxn ang="0">
                  <a:pos x="7" y="152"/>
                </a:cxn>
                <a:cxn ang="0">
                  <a:pos x="20" y="152"/>
                </a:cxn>
                <a:cxn ang="0">
                  <a:pos x="33" y="152"/>
                </a:cxn>
                <a:cxn ang="0">
                  <a:pos x="39" y="144"/>
                </a:cxn>
                <a:cxn ang="0">
                  <a:pos x="52" y="152"/>
                </a:cxn>
                <a:cxn ang="0">
                  <a:pos x="59" y="152"/>
                </a:cxn>
                <a:cxn ang="0">
                  <a:pos x="65" y="144"/>
                </a:cxn>
                <a:cxn ang="0">
                  <a:pos x="65" y="96"/>
                </a:cxn>
                <a:cxn ang="0">
                  <a:pos x="65" y="80"/>
                </a:cxn>
                <a:cxn ang="0">
                  <a:pos x="59" y="0"/>
                </a:cxn>
                <a:cxn ang="0">
                  <a:pos x="59" y="0"/>
                </a:cxn>
                <a:cxn ang="0">
                  <a:pos x="39" y="8"/>
                </a:cxn>
                <a:cxn ang="0">
                  <a:pos x="20" y="8"/>
                </a:cxn>
                <a:cxn ang="0">
                  <a:pos x="0" y="0"/>
                </a:cxn>
              </a:cxnLst>
              <a:rect l="0" t="0" r="r" b="b"/>
              <a:pathLst>
                <a:path w="65" h="152">
                  <a:moveTo>
                    <a:pt x="0" y="0"/>
                  </a:moveTo>
                  <a:lnTo>
                    <a:pt x="0" y="16"/>
                  </a:lnTo>
                  <a:lnTo>
                    <a:pt x="0" y="40"/>
                  </a:lnTo>
                  <a:lnTo>
                    <a:pt x="0" y="104"/>
                  </a:lnTo>
                  <a:lnTo>
                    <a:pt x="0" y="144"/>
                  </a:lnTo>
                  <a:lnTo>
                    <a:pt x="7" y="152"/>
                  </a:lnTo>
                  <a:lnTo>
                    <a:pt x="20" y="152"/>
                  </a:lnTo>
                  <a:lnTo>
                    <a:pt x="33" y="152"/>
                  </a:lnTo>
                  <a:lnTo>
                    <a:pt x="39" y="144"/>
                  </a:lnTo>
                  <a:lnTo>
                    <a:pt x="52" y="152"/>
                  </a:lnTo>
                  <a:lnTo>
                    <a:pt x="59" y="152"/>
                  </a:lnTo>
                  <a:lnTo>
                    <a:pt x="65" y="144"/>
                  </a:lnTo>
                  <a:lnTo>
                    <a:pt x="65" y="96"/>
                  </a:lnTo>
                  <a:lnTo>
                    <a:pt x="65" y="8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39" y="8"/>
                  </a:lnTo>
                  <a:lnTo>
                    <a:pt x="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2" name="Freeform 130"/>
            <p:cNvSpPr>
              <a:spLocks/>
            </p:cNvSpPr>
            <p:nvPr/>
          </p:nvSpPr>
          <p:spPr bwMode="auto">
            <a:xfrm>
              <a:off x="2487" y="2799"/>
              <a:ext cx="1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h="96">
                  <a:moveTo>
                    <a:pt x="0" y="96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Freeform 131"/>
            <p:cNvSpPr>
              <a:spLocks/>
            </p:cNvSpPr>
            <p:nvPr/>
          </p:nvSpPr>
          <p:spPr bwMode="auto">
            <a:xfrm>
              <a:off x="2455" y="2583"/>
              <a:ext cx="39" cy="56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0" y="16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6" y="48"/>
                </a:cxn>
                <a:cxn ang="0">
                  <a:pos x="19" y="56"/>
                </a:cxn>
                <a:cxn ang="0">
                  <a:pos x="32" y="48"/>
                </a:cxn>
                <a:cxn ang="0">
                  <a:pos x="39" y="48"/>
                </a:cxn>
                <a:cxn ang="0">
                  <a:pos x="39" y="32"/>
                </a:cxn>
                <a:cxn ang="0">
                  <a:pos x="39" y="16"/>
                </a:cxn>
                <a:cxn ang="0">
                  <a:pos x="32" y="0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6" y="24"/>
                </a:cxn>
              </a:cxnLst>
              <a:rect l="0" t="0" r="r" b="b"/>
              <a:pathLst>
                <a:path w="39" h="56">
                  <a:moveTo>
                    <a:pt x="6" y="24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6" y="48"/>
                  </a:lnTo>
                  <a:lnTo>
                    <a:pt x="19" y="56"/>
                  </a:lnTo>
                  <a:lnTo>
                    <a:pt x="32" y="48"/>
                  </a:lnTo>
                  <a:lnTo>
                    <a:pt x="39" y="48"/>
                  </a:lnTo>
                  <a:lnTo>
                    <a:pt x="39" y="32"/>
                  </a:lnTo>
                  <a:lnTo>
                    <a:pt x="39" y="16"/>
                  </a:lnTo>
                  <a:lnTo>
                    <a:pt x="32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4" name="Freeform 132"/>
            <p:cNvSpPr>
              <a:spLocks/>
            </p:cNvSpPr>
            <p:nvPr/>
          </p:nvSpPr>
          <p:spPr bwMode="auto">
            <a:xfrm>
              <a:off x="2442" y="2559"/>
              <a:ext cx="58" cy="56"/>
            </a:xfrm>
            <a:custGeom>
              <a:avLst/>
              <a:gdLst/>
              <a:ahLst/>
              <a:cxnLst>
                <a:cxn ang="0">
                  <a:pos x="52" y="40"/>
                </a:cxn>
                <a:cxn ang="0">
                  <a:pos x="52" y="32"/>
                </a:cxn>
                <a:cxn ang="0">
                  <a:pos x="58" y="16"/>
                </a:cxn>
                <a:cxn ang="0">
                  <a:pos x="52" y="8"/>
                </a:cxn>
                <a:cxn ang="0">
                  <a:pos x="45" y="8"/>
                </a:cxn>
                <a:cxn ang="0">
                  <a:pos x="26" y="0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0" y="40"/>
                </a:cxn>
                <a:cxn ang="0">
                  <a:pos x="13" y="56"/>
                </a:cxn>
                <a:cxn ang="0">
                  <a:pos x="13" y="48"/>
                </a:cxn>
                <a:cxn ang="0">
                  <a:pos x="13" y="40"/>
                </a:cxn>
                <a:cxn ang="0">
                  <a:pos x="19" y="48"/>
                </a:cxn>
                <a:cxn ang="0">
                  <a:pos x="19" y="32"/>
                </a:cxn>
                <a:cxn ang="0">
                  <a:pos x="26" y="32"/>
                </a:cxn>
                <a:cxn ang="0">
                  <a:pos x="45" y="24"/>
                </a:cxn>
                <a:cxn ang="0">
                  <a:pos x="52" y="40"/>
                </a:cxn>
              </a:cxnLst>
              <a:rect l="0" t="0" r="r" b="b"/>
              <a:pathLst>
                <a:path w="58" h="56">
                  <a:moveTo>
                    <a:pt x="52" y="40"/>
                  </a:moveTo>
                  <a:lnTo>
                    <a:pt x="52" y="32"/>
                  </a:lnTo>
                  <a:lnTo>
                    <a:pt x="58" y="16"/>
                  </a:lnTo>
                  <a:lnTo>
                    <a:pt x="52" y="8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6" y="8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0" y="40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13" y="40"/>
                  </a:lnTo>
                  <a:lnTo>
                    <a:pt x="19" y="48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45" y="24"/>
                  </a:lnTo>
                  <a:lnTo>
                    <a:pt x="52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Freeform 133"/>
            <p:cNvSpPr>
              <a:spLocks/>
            </p:cNvSpPr>
            <p:nvPr/>
          </p:nvSpPr>
          <p:spPr bwMode="auto">
            <a:xfrm>
              <a:off x="2461" y="2615"/>
              <a:ext cx="26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"/>
                </a:cxn>
                <a:cxn ang="0">
                  <a:pos x="7" y="32"/>
                </a:cxn>
                <a:cxn ang="0">
                  <a:pos x="13" y="32"/>
                </a:cxn>
                <a:cxn ang="0">
                  <a:pos x="20" y="32"/>
                </a:cxn>
                <a:cxn ang="0">
                  <a:pos x="26" y="24"/>
                </a:cxn>
                <a:cxn ang="0">
                  <a:pos x="26" y="16"/>
                </a:cxn>
                <a:cxn ang="0">
                  <a:pos x="13" y="24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26" h="32">
                  <a:moveTo>
                    <a:pt x="0" y="0"/>
                  </a:moveTo>
                  <a:lnTo>
                    <a:pt x="0" y="24"/>
                  </a:lnTo>
                  <a:lnTo>
                    <a:pt x="7" y="32"/>
                  </a:lnTo>
                  <a:lnTo>
                    <a:pt x="13" y="32"/>
                  </a:lnTo>
                  <a:lnTo>
                    <a:pt x="20" y="32"/>
                  </a:lnTo>
                  <a:lnTo>
                    <a:pt x="26" y="24"/>
                  </a:lnTo>
                  <a:lnTo>
                    <a:pt x="26" y="16"/>
                  </a:lnTo>
                  <a:lnTo>
                    <a:pt x="13" y="24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6" name="Freeform 134"/>
            <p:cNvSpPr>
              <a:spLocks/>
            </p:cNvSpPr>
            <p:nvPr/>
          </p:nvSpPr>
          <p:spPr bwMode="auto">
            <a:xfrm>
              <a:off x="2422" y="2631"/>
              <a:ext cx="97" cy="128"/>
            </a:xfrm>
            <a:custGeom>
              <a:avLst/>
              <a:gdLst/>
              <a:ahLst/>
              <a:cxnLst>
                <a:cxn ang="0">
                  <a:pos x="39" y="8"/>
                </a:cxn>
                <a:cxn ang="0">
                  <a:pos x="20" y="16"/>
                </a:cxn>
                <a:cxn ang="0">
                  <a:pos x="13" y="24"/>
                </a:cxn>
                <a:cxn ang="0">
                  <a:pos x="7" y="48"/>
                </a:cxn>
                <a:cxn ang="0">
                  <a:pos x="0" y="72"/>
                </a:cxn>
                <a:cxn ang="0">
                  <a:pos x="13" y="80"/>
                </a:cxn>
                <a:cxn ang="0">
                  <a:pos x="20" y="80"/>
                </a:cxn>
                <a:cxn ang="0">
                  <a:pos x="26" y="64"/>
                </a:cxn>
                <a:cxn ang="0">
                  <a:pos x="26" y="120"/>
                </a:cxn>
                <a:cxn ang="0">
                  <a:pos x="46" y="128"/>
                </a:cxn>
                <a:cxn ang="0">
                  <a:pos x="65" y="128"/>
                </a:cxn>
                <a:cxn ang="0">
                  <a:pos x="85" y="120"/>
                </a:cxn>
                <a:cxn ang="0">
                  <a:pos x="91" y="120"/>
                </a:cxn>
                <a:cxn ang="0">
                  <a:pos x="85" y="72"/>
                </a:cxn>
                <a:cxn ang="0">
                  <a:pos x="97" y="72"/>
                </a:cxn>
                <a:cxn ang="0">
                  <a:pos x="97" y="64"/>
                </a:cxn>
                <a:cxn ang="0">
                  <a:pos x="97" y="40"/>
                </a:cxn>
                <a:cxn ang="0">
                  <a:pos x="85" y="16"/>
                </a:cxn>
                <a:cxn ang="0">
                  <a:pos x="72" y="8"/>
                </a:cxn>
                <a:cxn ang="0">
                  <a:pos x="65" y="0"/>
                </a:cxn>
                <a:cxn ang="0">
                  <a:pos x="59" y="16"/>
                </a:cxn>
                <a:cxn ang="0">
                  <a:pos x="52" y="16"/>
                </a:cxn>
                <a:cxn ang="0">
                  <a:pos x="46" y="16"/>
                </a:cxn>
                <a:cxn ang="0">
                  <a:pos x="39" y="8"/>
                </a:cxn>
              </a:cxnLst>
              <a:rect l="0" t="0" r="r" b="b"/>
              <a:pathLst>
                <a:path w="97" h="128">
                  <a:moveTo>
                    <a:pt x="39" y="8"/>
                  </a:moveTo>
                  <a:lnTo>
                    <a:pt x="20" y="16"/>
                  </a:lnTo>
                  <a:lnTo>
                    <a:pt x="13" y="24"/>
                  </a:lnTo>
                  <a:lnTo>
                    <a:pt x="7" y="48"/>
                  </a:lnTo>
                  <a:lnTo>
                    <a:pt x="0" y="72"/>
                  </a:lnTo>
                  <a:lnTo>
                    <a:pt x="13" y="80"/>
                  </a:lnTo>
                  <a:lnTo>
                    <a:pt x="20" y="80"/>
                  </a:lnTo>
                  <a:lnTo>
                    <a:pt x="26" y="64"/>
                  </a:lnTo>
                  <a:lnTo>
                    <a:pt x="26" y="120"/>
                  </a:lnTo>
                  <a:lnTo>
                    <a:pt x="46" y="128"/>
                  </a:lnTo>
                  <a:lnTo>
                    <a:pt x="65" y="128"/>
                  </a:lnTo>
                  <a:lnTo>
                    <a:pt x="85" y="120"/>
                  </a:lnTo>
                  <a:lnTo>
                    <a:pt x="91" y="120"/>
                  </a:lnTo>
                  <a:lnTo>
                    <a:pt x="85" y="72"/>
                  </a:lnTo>
                  <a:lnTo>
                    <a:pt x="97" y="72"/>
                  </a:lnTo>
                  <a:lnTo>
                    <a:pt x="97" y="64"/>
                  </a:lnTo>
                  <a:lnTo>
                    <a:pt x="97" y="40"/>
                  </a:lnTo>
                  <a:lnTo>
                    <a:pt x="85" y="16"/>
                  </a:lnTo>
                  <a:lnTo>
                    <a:pt x="72" y="8"/>
                  </a:lnTo>
                  <a:lnTo>
                    <a:pt x="65" y="0"/>
                  </a:lnTo>
                  <a:lnTo>
                    <a:pt x="59" y="16"/>
                  </a:lnTo>
                  <a:lnTo>
                    <a:pt x="52" y="16"/>
                  </a:lnTo>
                  <a:lnTo>
                    <a:pt x="46" y="16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7" name="Line 135"/>
            <p:cNvSpPr>
              <a:spLocks noChangeShapeType="1"/>
            </p:cNvSpPr>
            <p:nvPr/>
          </p:nvSpPr>
          <p:spPr bwMode="auto">
            <a:xfrm flipV="1">
              <a:off x="2507" y="2679"/>
              <a:ext cx="1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8" name="Freeform 136"/>
            <p:cNvSpPr>
              <a:spLocks/>
            </p:cNvSpPr>
            <p:nvPr/>
          </p:nvSpPr>
          <p:spPr bwMode="auto">
            <a:xfrm>
              <a:off x="2429" y="2711"/>
              <a:ext cx="26" cy="6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24"/>
                </a:cxn>
                <a:cxn ang="0">
                  <a:pos x="26" y="48"/>
                </a:cxn>
                <a:cxn ang="0">
                  <a:pos x="19" y="6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3" y="0"/>
                </a:cxn>
              </a:cxnLst>
              <a:rect l="0" t="0" r="r" b="b"/>
              <a:pathLst>
                <a:path w="26" h="64">
                  <a:moveTo>
                    <a:pt x="13" y="0"/>
                  </a:moveTo>
                  <a:lnTo>
                    <a:pt x="13" y="24"/>
                  </a:lnTo>
                  <a:lnTo>
                    <a:pt x="26" y="48"/>
                  </a:lnTo>
                  <a:lnTo>
                    <a:pt x="19" y="6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09" name="Freeform 137"/>
            <p:cNvSpPr>
              <a:spLocks/>
            </p:cNvSpPr>
            <p:nvPr/>
          </p:nvSpPr>
          <p:spPr bwMode="auto">
            <a:xfrm>
              <a:off x="2507" y="2695"/>
              <a:ext cx="12" cy="7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32"/>
                </a:cxn>
                <a:cxn ang="0">
                  <a:pos x="6" y="72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0" y="8"/>
                </a:cxn>
                <a:cxn ang="0">
                  <a:pos x="12" y="8"/>
                </a:cxn>
                <a:cxn ang="0">
                  <a:pos x="12" y="0"/>
                </a:cxn>
              </a:cxnLst>
              <a:rect l="0" t="0" r="r" b="b"/>
              <a:pathLst>
                <a:path w="12" h="72">
                  <a:moveTo>
                    <a:pt x="12" y="0"/>
                  </a:moveTo>
                  <a:lnTo>
                    <a:pt x="12" y="32"/>
                  </a:lnTo>
                  <a:lnTo>
                    <a:pt x="6" y="72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0" y="8"/>
                  </a:lnTo>
                  <a:lnTo>
                    <a:pt x="12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0" name="Freeform 138"/>
            <p:cNvSpPr>
              <a:spLocks/>
            </p:cNvSpPr>
            <p:nvPr/>
          </p:nvSpPr>
          <p:spPr bwMode="auto">
            <a:xfrm>
              <a:off x="2630" y="2903"/>
              <a:ext cx="71" cy="32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16"/>
                </a:cxn>
                <a:cxn ang="0">
                  <a:pos x="0" y="24"/>
                </a:cxn>
                <a:cxn ang="0">
                  <a:pos x="13" y="24"/>
                </a:cxn>
                <a:cxn ang="0">
                  <a:pos x="19" y="32"/>
                </a:cxn>
                <a:cxn ang="0">
                  <a:pos x="32" y="24"/>
                </a:cxn>
                <a:cxn ang="0">
                  <a:pos x="39" y="24"/>
                </a:cxn>
                <a:cxn ang="0">
                  <a:pos x="45" y="24"/>
                </a:cxn>
                <a:cxn ang="0">
                  <a:pos x="52" y="24"/>
                </a:cxn>
                <a:cxn ang="0">
                  <a:pos x="65" y="24"/>
                </a:cxn>
                <a:cxn ang="0">
                  <a:pos x="71" y="16"/>
                </a:cxn>
                <a:cxn ang="0">
                  <a:pos x="65" y="8"/>
                </a:cxn>
                <a:cxn ang="0">
                  <a:pos x="58" y="8"/>
                </a:cxn>
                <a:cxn ang="0">
                  <a:pos x="52" y="0"/>
                </a:cxn>
                <a:cxn ang="0">
                  <a:pos x="45" y="0"/>
                </a:cxn>
                <a:cxn ang="0">
                  <a:pos x="39" y="0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8"/>
                </a:cxn>
                <a:cxn ang="0">
                  <a:pos x="6" y="8"/>
                </a:cxn>
              </a:cxnLst>
              <a:rect l="0" t="0" r="r" b="b"/>
              <a:pathLst>
                <a:path w="71" h="32">
                  <a:moveTo>
                    <a:pt x="6" y="8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13" y="24"/>
                  </a:lnTo>
                  <a:lnTo>
                    <a:pt x="19" y="32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45" y="24"/>
                  </a:lnTo>
                  <a:lnTo>
                    <a:pt x="52" y="24"/>
                  </a:lnTo>
                  <a:lnTo>
                    <a:pt x="65" y="24"/>
                  </a:lnTo>
                  <a:lnTo>
                    <a:pt x="71" y="16"/>
                  </a:lnTo>
                  <a:lnTo>
                    <a:pt x="65" y="8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Freeform 139"/>
            <p:cNvSpPr>
              <a:spLocks/>
            </p:cNvSpPr>
            <p:nvPr/>
          </p:nvSpPr>
          <p:spPr bwMode="auto">
            <a:xfrm>
              <a:off x="2656" y="2903"/>
              <a:ext cx="13" cy="24"/>
            </a:xfrm>
            <a:custGeom>
              <a:avLst/>
              <a:gdLst/>
              <a:ahLst/>
              <a:cxnLst>
                <a:cxn ang="0">
                  <a:pos x="13" y="24"/>
                </a:cxn>
                <a:cxn ang="0">
                  <a:pos x="13" y="16"/>
                </a:cxn>
                <a:cxn ang="0">
                  <a:pos x="6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13" y="24"/>
                </a:cxn>
              </a:cxnLst>
              <a:rect l="0" t="0" r="r" b="b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2" name="Freeform 140"/>
            <p:cNvSpPr>
              <a:spLocks/>
            </p:cNvSpPr>
            <p:nvPr/>
          </p:nvSpPr>
          <p:spPr bwMode="auto">
            <a:xfrm>
              <a:off x="2656" y="2903"/>
              <a:ext cx="13" cy="24"/>
            </a:xfrm>
            <a:custGeom>
              <a:avLst/>
              <a:gdLst/>
              <a:ahLst/>
              <a:cxnLst>
                <a:cxn ang="0">
                  <a:pos x="13" y="24"/>
                </a:cxn>
                <a:cxn ang="0">
                  <a:pos x="13" y="16"/>
                </a:cxn>
                <a:cxn ang="0">
                  <a:pos x="6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3" name="Freeform 141"/>
            <p:cNvSpPr>
              <a:spLocks/>
            </p:cNvSpPr>
            <p:nvPr/>
          </p:nvSpPr>
          <p:spPr bwMode="auto">
            <a:xfrm>
              <a:off x="2623" y="2775"/>
              <a:ext cx="59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"/>
                </a:cxn>
                <a:cxn ang="0">
                  <a:pos x="7" y="40"/>
                </a:cxn>
                <a:cxn ang="0">
                  <a:pos x="7" y="96"/>
                </a:cxn>
                <a:cxn ang="0">
                  <a:pos x="7" y="128"/>
                </a:cxn>
                <a:cxn ang="0">
                  <a:pos x="13" y="136"/>
                </a:cxn>
                <a:cxn ang="0">
                  <a:pos x="20" y="136"/>
                </a:cxn>
                <a:cxn ang="0">
                  <a:pos x="26" y="128"/>
                </a:cxn>
                <a:cxn ang="0">
                  <a:pos x="33" y="128"/>
                </a:cxn>
                <a:cxn ang="0">
                  <a:pos x="46" y="136"/>
                </a:cxn>
                <a:cxn ang="0">
                  <a:pos x="52" y="128"/>
                </a:cxn>
                <a:cxn ang="0">
                  <a:pos x="59" y="120"/>
                </a:cxn>
                <a:cxn ang="0">
                  <a:pos x="59" y="88"/>
                </a:cxn>
                <a:cxn ang="0">
                  <a:pos x="59" y="72"/>
                </a:cxn>
                <a:cxn ang="0">
                  <a:pos x="52" y="0"/>
                </a:cxn>
                <a:cxn ang="0">
                  <a:pos x="52" y="8"/>
                </a:cxn>
                <a:cxn ang="0">
                  <a:pos x="33" y="8"/>
                </a:cxn>
                <a:cxn ang="0">
                  <a:pos x="20" y="8"/>
                </a:cxn>
                <a:cxn ang="0">
                  <a:pos x="0" y="0"/>
                </a:cxn>
              </a:cxnLst>
              <a:rect l="0" t="0" r="r" b="b"/>
              <a:pathLst>
                <a:path w="59" h="136">
                  <a:moveTo>
                    <a:pt x="0" y="0"/>
                  </a:moveTo>
                  <a:lnTo>
                    <a:pt x="0" y="24"/>
                  </a:lnTo>
                  <a:lnTo>
                    <a:pt x="7" y="40"/>
                  </a:lnTo>
                  <a:lnTo>
                    <a:pt x="7" y="96"/>
                  </a:lnTo>
                  <a:lnTo>
                    <a:pt x="7" y="128"/>
                  </a:lnTo>
                  <a:lnTo>
                    <a:pt x="13" y="136"/>
                  </a:lnTo>
                  <a:lnTo>
                    <a:pt x="20" y="136"/>
                  </a:lnTo>
                  <a:lnTo>
                    <a:pt x="26" y="128"/>
                  </a:lnTo>
                  <a:lnTo>
                    <a:pt x="33" y="128"/>
                  </a:lnTo>
                  <a:lnTo>
                    <a:pt x="46" y="136"/>
                  </a:lnTo>
                  <a:lnTo>
                    <a:pt x="52" y="128"/>
                  </a:lnTo>
                  <a:lnTo>
                    <a:pt x="59" y="120"/>
                  </a:lnTo>
                  <a:lnTo>
                    <a:pt x="59" y="88"/>
                  </a:lnTo>
                  <a:lnTo>
                    <a:pt x="59" y="72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3" y="8"/>
                  </a:lnTo>
                  <a:lnTo>
                    <a:pt x="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4" name="Freeform 142"/>
            <p:cNvSpPr>
              <a:spLocks/>
            </p:cNvSpPr>
            <p:nvPr/>
          </p:nvSpPr>
          <p:spPr bwMode="auto">
            <a:xfrm>
              <a:off x="2656" y="2815"/>
              <a:ext cx="6" cy="88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6" y="32"/>
                </a:cxn>
                <a:cxn ang="0">
                  <a:pos x="6" y="0"/>
                </a:cxn>
              </a:cxnLst>
              <a:rect l="0" t="0" r="r" b="b"/>
              <a:pathLst>
                <a:path w="6" h="88">
                  <a:moveTo>
                    <a:pt x="0" y="88"/>
                  </a:moveTo>
                  <a:lnTo>
                    <a:pt x="6" y="32"/>
                  </a:lnTo>
                  <a:lnTo>
                    <a:pt x="6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5" name="Freeform 143"/>
            <p:cNvSpPr>
              <a:spLocks/>
            </p:cNvSpPr>
            <p:nvPr/>
          </p:nvSpPr>
          <p:spPr bwMode="auto">
            <a:xfrm>
              <a:off x="2630" y="2639"/>
              <a:ext cx="32" cy="48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6" y="32"/>
                </a:cxn>
                <a:cxn ang="0">
                  <a:pos x="6" y="40"/>
                </a:cxn>
                <a:cxn ang="0">
                  <a:pos x="19" y="48"/>
                </a:cxn>
                <a:cxn ang="0">
                  <a:pos x="32" y="48"/>
                </a:cxn>
                <a:cxn ang="0">
                  <a:pos x="32" y="40"/>
                </a:cxn>
                <a:cxn ang="0">
                  <a:pos x="32" y="32"/>
                </a:cxn>
                <a:cxn ang="0">
                  <a:pos x="32" y="16"/>
                </a:cxn>
                <a:cxn ang="0">
                  <a:pos x="32" y="0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6" y="16"/>
                </a:cxn>
              </a:cxnLst>
              <a:rect l="0" t="0" r="r" b="b"/>
              <a:pathLst>
                <a:path w="32" h="48">
                  <a:moveTo>
                    <a:pt x="6" y="16"/>
                  </a:moveTo>
                  <a:lnTo>
                    <a:pt x="6" y="1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6" y="32"/>
                  </a:lnTo>
                  <a:lnTo>
                    <a:pt x="6" y="40"/>
                  </a:lnTo>
                  <a:lnTo>
                    <a:pt x="19" y="48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16"/>
                  </a:lnTo>
                  <a:lnTo>
                    <a:pt x="32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6" name="Freeform 144"/>
            <p:cNvSpPr>
              <a:spLocks/>
            </p:cNvSpPr>
            <p:nvPr/>
          </p:nvSpPr>
          <p:spPr bwMode="auto">
            <a:xfrm>
              <a:off x="2623" y="2623"/>
              <a:ext cx="46" cy="40"/>
            </a:xfrm>
            <a:custGeom>
              <a:avLst/>
              <a:gdLst/>
              <a:ahLst/>
              <a:cxnLst>
                <a:cxn ang="0">
                  <a:pos x="39" y="3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39" y="8"/>
                </a:cxn>
                <a:cxn ang="0">
                  <a:pos x="33" y="0"/>
                </a:cxn>
                <a:cxn ang="0">
                  <a:pos x="20" y="0"/>
                </a:cxn>
                <a:cxn ang="0">
                  <a:pos x="13" y="0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7" y="8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0" y="16"/>
                </a:cxn>
                <a:cxn ang="0">
                  <a:pos x="0" y="32"/>
                </a:cxn>
                <a:cxn ang="0">
                  <a:pos x="7" y="40"/>
                </a:cxn>
                <a:cxn ang="0">
                  <a:pos x="7" y="40"/>
                </a:cxn>
                <a:cxn ang="0">
                  <a:pos x="13" y="32"/>
                </a:cxn>
                <a:cxn ang="0">
                  <a:pos x="13" y="32"/>
                </a:cxn>
                <a:cxn ang="0">
                  <a:pos x="13" y="24"/>
                </a:cxn>
                <a:cxn ang="0">
                  <a:pos x="20" y="24"/>
                </a:cxn>
                <a:cxn ang="0">
                  <a:pos x="39" y="16"/>
                </a:cxn>
                <a:cxn ang="0">
                  <a:pos x="39" y="32"/>
                </a:cxn>
              </a:cxnLst>
              <a:rect l="0" t="0" r="r" b="b"/>
              <a:pathLst>
                <a:path w="46" h="40">
                  <a:moveTo>
                    <a:pt x="39" y="32"/>
                  </a:moveTo>
                  <a:lnTo>
                    <a:pt x="46" y="24"/>
                  </a:lnTo>
                  <a:lnTo>
                    <a:pt x="46" y="16"/>
                  </a:lnTo>
                  <a:lnTo>
                    <a:pt x="39" y="8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8"/>
                  </a:lnTo>
                  <a:lnTo>
                    <a:pt x="7" y="0"/>
                  </a:lnTo>
                  <a:lnTo>
                    <a:pt x="7" y="8"/>
                  </a:lnTo>
                  <a:lnTo>
                    <a:pt x="0" y="8"/>
                  </a:lnTo>
                  <a:lnTo>
                    <a:pt x="7" y="8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9" y="16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7" name="Freeform 145"/>
            <p:cNvSpPr>
              <a:spLocks/>
            </p:cNvSpPr>
            <p:nvPr/>
          </p:nvSpPr>
          <p:spPr bwMode="auto">
            <a:xfrm>
              <a:off x="2636" y="2671"/>
              <a:ext cx="20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7" y="24"/>
                </a:cxn>
                <a:cxn ang="0">
                  <a:pos x="13" y="24"/>
                </a:cxn>
                <a:cxn ang="0">
                  <a:pos x="20" y="2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13" y="16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20" h="24">
                  <a:moveTo>
                    <a:pt x="0" y="0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13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8" name="Freeform 146"/>
            <p:cNvSpPr>
              <a:spLocks/>
            </p:cNvSpPr>
            <p:nvPr/>
          </p:nvSpPr>
          <p:spPr bwMode="auto">
            <a:xfrm>
              <a:off x="2610" y="2687"/>
              <a:ext cx="78" cy="9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3" y="8"/>
                </a:cxn>
                <a:cxn ang="0">
                  <a:pos x="7" y="16"/>
                </a:cxn>
                <a:cxn ang="0">
                  <a:pos x="0" y="32"/>
                </a:cxn>
                <a:cxn ang="0">
                  <a:pos x="0" y="56"/>
                </a:cxn>
                <a:cxn ang="0">
                  <a:pos x="7" y="64"/>
                </a:cxn>
                <a:cxn ang="0">
                  <a:pos x="13" y="56"/>
                </a:cxn>
                <a:cxn ang="0">
                  <a:pos x="13" y="48"/>
                </a:cxn>
                <a:cxn ang="0">
                  <a:pos x="13" y="88"/>
                </a:cxn>
                <a:cxn ang="0">
                  <a:pos x="33" y="96"/>
                </a:cxn>
                <a:cxn ang="0">
                  <a:pos x="46" y="96"/>
                </a:cxn>
                <a:cxn ang="0">
                  <a:pos x="65" y="96"/>
                </a:cxn>
                <a:cxn ang="0">
                  <a:pos x="72" y="88"/>
                </a:cxn>
                <a:cxn ang="0">
                  <a:pos x="65" y="48"/>
                </a:cxn>
                <a:cxn ang="0">
                  <a:pos x="72" y="48"/>
                </a:cxn>
                <a:cxn ang="0">
                  <a:pos x="78" y="48"/>
                </a:cxn>
                <a:cxn ang="0">
                  <a:pos x="78" y="24"/>
                </a:cxn>
                <a:cxn ang="0">
                  <a:pos x="65" y="8"/>
                </a:cxn>
                <a:cxn ang="0">
                  <a:pos x="59" y="0"/>
                </a:cxn>
                <a:cxn ang="0">
                  <a:pos x="46" y="0"/>
                </a:cxn>
                <a:cxn ang="0">
                  <a:pos x="46" y="8"/>
                </a:cxn>
                <a:cxn ang="0">
                  <a:pos x="39" y="8"/>
                </a:cxn>
                <a:cxn ang="0">
                  <a:pos x="33" y="8"/>
                </a:cxn>
                <a:cxn ang="0">
                  <a:pos x="26" y="0"/>
                </a:cxn>
              </a:cxnLst>
              <a:rect l="0" t="0" r="r" b="b"/>
              <a:pathLst>
                <a:path w="78" h="96">
                  <a:moveTo>
                    <a:pt x="26" y="0"/>
                  </a:moveTo>
                  <a:lnTo>
                    <a:pt x="13" y="8"/>
                  </a:lnTo>
                  <a:lnTo>
                    <a:pt x="7" y="16"/>
                  </a:lnTo>
                  <a:lnTo>
                    <a:pt x="0" y="32"/>
                  </a:lnTo>
                  <a:lnTo>
                    <a:pt x="0" y="56"/>
                  </a:lnTo>
                  <a:lnTo>
                    <a:pt x="7" y="64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13" y="88"/>
                  </a:lnTo>
                  <a:lnTo>
                    <a:pt x="33" y="96"/>
                  </a:lnTo>
                  <a:lnTo>
                    <a:pt x="46" y="96"/>
                  </a:lnTo>
                  <a:lnTo>
                    <a:pt x="65" y="96"/>
                  </a:lnTo>
                  <a:lnTo>
                    <a:pt x="72" y="88"/>
                  </a:lnTo>
                  <a:lnTo>
                    <a:pt x="65" y="48"/>
                  </a:lnTo>
                  <a:lnTo>
                    <a:pt x="72" y="48"/>
                  </a:lnTo>
                  <a:lnTo>
                    <a:pt x="78" y="48"/>
                  </a:lnTo>
                  <a:lnTo>
                    <a:pt x="78" y="24"/>
                  </a:lnTo>
                  <a:lnTo>
                    <a:pt x="65" y="8"/>
                  </a:lnTo>
                  <a:lnTo>
                    <a:pt x="59" y="0"/>
                  </a:lnTo>
                  <a:lnTo>
                    <a:pt x="46" y="0"/>
                  </a:lnTo>
                  <a:lnTo>
                    <a:pt x="46" y="8"/>
                  </a:lnTo>
                  <a:lnTo>
                    <a:pt x="39" y="8"/>
                  </a:lnTo>
                  <a:lnTo>
                    <a:pt x="3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19" name="Line 147"/>
            <p:cNvSpPr>
              <a:spLocks noChangeShapeType="1"/>
            </p:cNvSpPr>
            <p:nvPr/>
          </p:nvSpPr>
          <p:spPr bwMode="auto">
            <a:xfrm flipV="1">
              <a:off x="2675" y="2727"/>
              <a:ext cx="1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0" name="Freeform 148"/>
            <p:cNvSpPr>
              <a:spLocks/>
            </p:cNvSpPr>
            <p:nvPr/>
          </p:nvSpPr>
          <p:spPr bwMode="auto">
            <a:xfrm>
              <a:off x="2610" y="2743"/>
              <a:ext cx="26" cy="5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24"/>
                </a:cxn>
                <a:cxn ang="0">
                  <a:pos x="26" y="48"/>
                </a:cxn>
                <a:cxn ang="0">
                  <a:pos x="20" y="56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8"/>
                </a:cxn>
                <a:cxn ang="0">
                  <a:pos x="13" y="0"/>
                </a:cxn>
              </a:cxnLst>
              <a:rect l="0" t="0" r="r" b="b"/>
              <a:pathLst>
                <a:path w="26" h="56">
                  <a:moveTo>
                    <a:pt x="13" y="0"/>
                  </a:moveTo>
                  <a:lnTo>
                    <a:pt x="13" y="24"/>
                  </a:lnTo>
                  <a:lnTo>
                    <a:pt x="26" y="48"/>
                  </a:lnTo>
                  <a:lnTo>
                    <a:pt x="20" y="56"/>
                  </a:lnTo>
                  <a:lnTo>
                    <a:pt x="0" y="24"/>
                  </a:lnTo>
                  <a:lnTo>
                    <a:pt x="0" y="0"/>
                  </a:lnTo>
                  <a:lnTo>
                    <a:pt x="7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21" name="Freeform 149"/>
            <p:cNvSpPr>
              <a:spLocks/>
            </p:cNvSpPr>
            <p:nvPr/>
          </p:nvSpPr>
          <p:spPr bwMode="auto">
            <a:xfrm>
              <a:off x="2675" y="2735"/>
              <a:ext cx="13" cy="5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24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7" y="4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13" y="0"/>
                </a:cxn>
              </a:cxnLst>
              <a:rect l="0" t="0" r="r" b="b"/>
              <a:pathLst>
                <a:path w="13" h="56">
                  <a:moveTo>
                    <a:pt x="13" y="0"/>
                  </a:moveTo>
                  <a:lnTo>
                    <a:pt x="13" y="24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7" y="4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229" name="Group 157"/>
          <p:cNvGrpSpPr>
            <a:grpSpLocks/>
          </p:cNvGrpSpPr>
          <p:nvPr/>
        </p:nvGrpSpPr>
        <p:grpSpPr bwMode="auto">
          <a:xfrm>
            <a:off x="4600575" y="3505200"/>
            <a:ext cx="1114425" cy="1119188"/>
            <a:chOff x="3110" y="2304"/>
            <a:chExt cx="702" cy="705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3110" y="2304"/>
              <a:ext cx="702" cy="705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3222" name="Group 150"/>
            <p:cNvGrpSpPr>
              <a:grpSpLocks/>
            </p:cNvGrpSpPr>
            <p:nvPr/>
          </p:nvGrpSpPr>
          <p:grpSpPr bwMode="auto">
            <a:xfrm flipH="1">
              <a:off x="3216" y="2421"/>
              <a:ext cx="432" cy="411"/>
              <a:chOff x="1632" y="1248"/>
              <a:chExt cx="2682" cy="2286"/>
            </a:xfrm>
          </p:grpSpPr>
          <p:sp>
            <p:nvSpPr>
              <p:cNvPr id="3223" name="Gear"/>
              <p:cNvSpPr>
                <a:spLocks noEditPoints="1" noChangeArrowheads="1"/>
              </p:cNvSpPr>
              <p:nvPr/>
            </p:nvSpPr>
            <p:spPr bwMode="auto">
              <a:xfrm>
                <a:off x="3119" y="1248"/>
                <a:ext cx="1195" cy="1048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flatTx/>
              </a:bodyPr>
              <a:lstStyle/>
              <a:p>
                <a:endParaRPr lang="en-CA"/>
              </a:p>
            </p:txBody>
          </p:sp>
          <p:sp>
            <p:nvSpPr>
              <p:cNvPr id="3224" name="AutoShape 152"/>
              <p:cNvSpPr>
                <a:spLocks noEditPoints="1" noChangeArrowheads="1"/>
              </p:cNvSpPr>
              <p:nvPr/>
            </p:nvSpPr>
            <p:spPr bwMode="auto">
              <a:xfrm>
                <a:off x="1632" y="1680"/>
                <a:ext cx="1429" cy="1253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flatTx/>
              </a:bodyPr>
              <a:lstStyle/>
              <a:p>
                <a:endParaRPr lang="en-CA"/>
              </a:p>
            </p:txBody>
          </p:sp>
          <p:sp>
            <p:nvSpPr>
              <p:cNvPr id="3225" name="AutoShape 153"/>
              <p:cNvSpPr>
                <a:spLocks noEditPoints="1" noChangeArrowheads="1"/>
              </p:cNvSpPr>
              <p:nvPr/>
            </p:nvSpPr>
            <p:spPr bwMode="auto">
              <a:xfrm>
                <a:off x="2559" y="2142"/>
                <a:ext cx="1588" cy="1392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flatTx/>
              </a:bodyPr>
              <a:lstStyle/>
              <a:p>
                <a:endParaRPr lang="en-CA"/>
              </a:p>
            </p:txBody>
          </p:sp>
        </p:grpSp>
      </p:grpSp>
      <p:sp>
        <p:nvSpPr>
          <p:cNvPr id="3226" name="AutoShape 154"/>
          <p:cNvSpPr>
            <a:spLocks noChangeArrowheads="1"/>
          </p:cNvSpPr>
          <p:nvPr/>
        </p:nvSpPr>
        <p:spPr bwMode="auto">
          <a:xfrm>
            <a:off x="4095750" y="3949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27" name="AutoShape 155"/>
          <p:cNvSpPr>
            <a:spLocks noChangeArrowheads="1"/>
          </p:cNvSpPr>
          <p:nvPr/>
        </p:nvSpPr>
        <p:spPr bwMode="auto">
          <a:xfrm>
            <a:off x="5837238" y="395128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rgbClr val="E4BB0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31" name="Text Box 159"/>
          <p:cNvSpPr txBox="1">
            <a:spLocks noChangeArrowheads="1"/>
          </p:cNvSpPr>
          <p:nvPr/>
        </p:nvSpPr>
        <p:spPr bwMode="auto">
          <a:xfrm>
            <a:off x="1557338" y="5502275"/>
            <a:ext cx="6367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 </a:t>
            </a:r>
            <a:r>
              <a:rPr lang="en-US" b="1"/>
              <a:t>algorithm</a:t>
            </a:r>
            <a:r>
              <a:rPr lang="en-US"/>
              <a:t> is a step-by-step procedure for</a:t>
            </a:r>
          </a:p>
          <a:p>
            <a:r>
              <a:rPr lang="en-US"/>
              <a:t>solving a problem in a finite amount of time.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EF15-03ED-4A9D-AE9C-C2BBBA99D55F}" type="slidenum">
              <a:rPr lang="en-US"/>
              <a:pPr/>
              <a:t>10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Running Time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8305800" cy="4648200"/>
          </a:xfrm>
        </p:spPr>
        <p:txBody>
          <a:bodyPr/>
          <a:lstStyle/>
          <a:p>
            <a:r>
              <a:rPr lang="en-US"/>
              <a:t>Algorithm </a:t>
            </a:r>
            <a:r>
              <a:rPr lang="en-US" b="1" i="1">
                <a:latin typeface="Times New Roman" pitchFamily="18" charset="0"/>
              </a:rPr>
              <a:t>arrayMax</a:t>
            </a:r>
            <a:r>
              <a:rPr lang="en-US"/>
              <a:t> executes </a:t>
            </a:r>
            <a:r>
              <a:rPr lang="en-US">
                <a:latin typeface="Times New Roman" pitchFamily="18" charset="0"/>
                <a:sym typeface="Symbol" pitchFamily="18" charset="2"/>
              </a:rPr>
              <a:t>7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</a:t>
            </a:r>
            <a:r>
              <a:rPr lang="en-US">
                <a:latin typeface="Times New Roman" pitchFamily="18" charset="0"/>
                <a:sym typeface="Symbol" pitchFamily="18" charset="2"/>
              </a:rPr>
              <a:t> 1 </a:t>
            </a:r>
            <a:r>
              <a:rPr lang="en-US"/>
              <a:t>primitive operations in the worst case.  Define:</a:t>
            </a:r>
          </a:p>
          <a:p>
            <a:pPr lvl="1">
              <a:buSzTx/>
              <a:buFont typeface="Times New Roman" pitchFamily="18" charset="0"/>
              <a:buNone/>
            </a:pPr>
            <a:r>
              <a:rPr lang="en-US" b="1" i="1">
                <a:latin typeface="Times New Roman" pitchFamily="18" charset="0"/>
              </a:rPr>
              <a:t>a</a:t>
            </a:r>
            <a:r>
              <a:rPr lang="en-US"/>
              <a:t>	= Time taken by the fastest primitive operation</a:t>
            </a:r>
          </a:p>
          <a:p>
            <a:pPr lvl="1">
              <a:buFont typeface="Wingdings" pitchFamily="2" charset="2"/>
              <a:buNone/>
            </a:pPr>
            <a:r>
              <a:rPr lang="en-US" b="1" i="1">
                <a:latin typeface="Times New Roman" pitchFamily="18" charset="0"/>
              </a:rPr>
              <a:t>b</a:t>
            </a:r>
            <a:r>
              <a:rPr lang="en-US"/>
              <a:t> 	= Time taken by the slowest primitive operation</a:t>
            </a:r>
          </a:p>
          <a:p>
            <a:r>
              <a:rPr lang="en-US"/>
              <a:t>Let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T</a:t>
            </a:r>
            <a:r>
              <a:rPr lang="en-US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)</a:t>
            </a:r>
            <a:r>
              <a:rPr lang="en-US"/>
              <a:t> be worst-case time of </a:t>
            </a:r>
            <a:r>
              <a:rPr lang="en-US" b="1" i="1">
                <a:latin typeface="Times New Roman" pitchFamily="18" charset="0"/>
              </a:rPr>
              <a:t>arrayMax.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/>
              <a:t>Then</a:t>
            </a:r>
            <a:br>
              <a:rPr lang="en-US"/>
            </a:br>
            <a:r>
              <a:rPr lang="en-US"/>
              <a:t>		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a </a:t>
            </a:r>
            <a:r>
              <a:rPr lang="en-US">
                <a:latin typeface="Times New Roman" pitchFamily="18" charset="0"/>
                <a:sym typeface="Symbol" pitchFamily="18" charset="2"/>
              </a:rPr>
              <a:t>(7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</a:t>
            </a:r>
            <a:r>
              <a:rPr lang="en-US">
                <a:latin typeface="Times New Roman" pitchFamily="18" charset="0"/>
                <a:sym typeface="Symbol" pitchFamily="18" charset="2"/>
              </a:rPr>
              <a:t> 1) </a:t>
            </a:r>
            <a:r>
              <a:rPr lang="en-US">
                <a:latin typeface="Symbol" pitchFamily="18" charset="2"/>
                <a:sym typeface="Symbol" pitchFamily="18" charset="2"/>
              </a:rPr>
              <a:t>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T</a:t>
            </a:r>
            <a:r>
              <a:rPr lang="en-US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)</a:t>
            </a:r>
            <a:r>
              <a:rPr lang="en-US"/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</a:t>
            </a:r>
            <a:r>
              <a:rPr lang="en-US"/>
              <a:t>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b</a:t>
            </a:r>
            <a:r>
              <a:rPr lang="en-US">
                <a:latin typeface="Times New Roman" pitchFamily="18" charset="0"/>
                <a:sym typeface="Symbol" pitchFamily="18" charset="2"/>
              </a:rPr>
              <a:t>(7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</a:t>
            </a:r>
            <a:r>
              <a:rPr lang="en-US">
                <a:latin typeface="Times New Roman" pitchFamily="18" charset="0"/>
                <a:sym typeface="Symbol" pitchFamily="18" charset="2"/>
              </a:rPr>
              <a:t> 1)</a:t>
            </a:r>
          </a:p>
          <a:p>
            <a:r>
              <a:rPr lang="en-US"/>
              <a:t>Hence, the running time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T</a:t>
            </a:r>
            <a:r>
              <a:rPr lang="en-US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)</a:t>
            </a:r>
            <a:r>
              <a:rPr lang="en-US"/>
              <a:t> is bounded by two linear functions</a:t>
            </a:r>
            <a:endParaRPr lang="en-US">
              <a:sym typeface="Symbol" pitchFamily="18" charset="2"/>
            </a:endParaRPr>
          </a:p>
        </p:txBody>
      </p:sp>
      <p:graphicFrame>
        <p:nvGraphicFramePr>
          <p:cNvPr id="19573" name="Object 117"/>
          <p:cNvGraphicFramePr>
            <a:graphicFrameLocks noChangeAspect="1"/>
          </p:cNvGraphicFramePr>
          <p:nvPr/>
        </p:nvGraphicFramePr>
        <p:xfrm>
          <a:off x="7038975" y="152400"/>
          <a:ext cx="1724025" cy="1541463"/>
        </p:xfrm>
        <a:graphic>
          <a:graphicData uri="http://schemas.openxmlformats.org/presentationml/2006/ole">
            <p:oleObj spid="_x0000_s19573" name="Clip" r:id="rId3" imgW="2942640" imgH="26283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8C0E-9EA7-4907-82D6-F9FA852CEB4C}" type="slidenum">
              <a:rPr lang="en-US"/>
              <a:pPr/>
              <a:t>11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Rate of Running Time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620000" cy="4419600"/>
          </a:xfrm>
        </p:spPr>
        <p:txBody>
          <a:bodyPr/>
          <a:lstStyle/>
          <a:p>
            <a:r>
              <a:rPr lang="en-US"/>
              <a:t>Changing the hardware/ software environment </a:t>
            </a:r>
          </a:p>
          <a:p>
            <a:pPr lvl="1"/>
            <a:r>
              <a:rPr lang="en-US"/>
              <a:t>Affects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T</a:t>
            </a:r>
            <a:r>
              <a:rPr lang="en-US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)</a:t>
            </a:r>
            <a:r>
              <a:rPr lang="en-US"/>
              <a:t> by a constant factor, but</a:t>
            </a:r>
          </a:p>
          <a:p>
            <a:pPr lvl="1"/>
            <a:r>
              <a:rPr lang="en-US"/>
              <a:t>Does not alter the growth rate of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T</a:t>
            </a:r>
            <a:r>
              <a:rPr lang="en-US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)</a:t>
            </a:r>
            <a:endParaRPr lang="en-US"/>
          </a:p>
          <a:p>
            <a:r>
              <a:rPr lang="en-US"/>
              <a:t>The linear growth rate of the running time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T</a:t>
            </a:r>
            <a:r>
              <a:rPr lang="en-US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)</a:t>
            </a:r>
            <a:r>
              <a:rPr lang="en-US"/>
              <a:t> is an intrinsic property of algorithm </a:t>
            </a:r>
            <a:r>
              <a:rPr lang="en-US" b="1" i="1">
                <a:latin typeface="Times New Roman" pitchFamily="18" charset="0"/>
              </a:rPr>
              <a:t>arrayMax</a:t>
            </a:r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629400" y="4800600"/>
          <a:ext cx="2057400" cy="1792288"/>
        </p:xfrm>
        <a:graphic>
          <a:graphicData uri="http://schemas.openxmlformats.org/presentationml/2006/ole">
            <p:oleObj spid="_x0000_s20484" name="Clip" r:id="rId3" imgW="3660480" imgH="34236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25B-2A0C-4ACC-AD8E-D2C785CEAEF5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Rates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3276600" cy="4114800"/>
          </a:xfrm>
        </p:spPr>
        <p:txBody>
          <a:bodyPr/>
          <a:lstStyle/>
          <a:p>
            <a:r>
              <a:rPr lang="en-US" sz="2400"/>
              <a:t>Growth rates of functions:</a:t>
            </a:r>
          </a:p>
          <a:p>
            <a:pPr lvl="1"/>
            <a:r>
              <a:rPr lang="en-US" sz="2000"/>
              <a:t>Linear </a:t>
            </a:r>
            <a:r>
              <a:rPr lang="en-US" sz="2000">
                <a:sym typeface="Symbol" pitchFamily="18" charset="2"/>
              </a:rPr>
              <a:t>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</a:p>
          <a:p>
            <a:pPr lvl="1"/>
            <a:r>
              <a:rPr lang="en-US" sz="2000"/>
              <a:t>Quadratic </a:t>
            </a:r>
            <a:r>
              <a:rPr lang="en-US" sz="2000">
                <a:sym typeface="Symbol" pitchFamily="18" charset="2"/>
              </a:rPr>
              <a:t>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>
                <a:latin typeface="Times New Roman" pitchFamily="18" charset="0"/>
                <a:sym typeface="Symbol" pitchFamily="18" charset="2"/>
              </a:rPr>
              <a:t>2</a:t>
            </a:r>
          </a:p>
          <a:p>
            <a:pPr lvl="1"/>
            <a:r>
              <a:rPr lang="en-US" sz="2000"/>
              <a:t>Cubic </a:t>
            </a:r>
            <a:r>
              <a:rPr lang="en-US" sz="2000">
                <a:sym typeface="Symbol" pitchFamily="18" charset="2"/>
              </a:rPr>
              <a:t>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>
                <a:latin typeface="Times New Roman" pitchFamily="18" charset="0"/>
                <a:sym typeface="Symbol" pitchFamily="18" charset="2"/>
              </a:rPr>
              <a:t>3</a:t>
            </a:r>
          </a:p>
          <a:p>
            <a:pPr lvl="1"/>
            <a:endParaRPr lang="en-US" sz="2000" b="1" baseline="30000">
              <a:latin typeface="Times New Roman" pitchFamily="18" charset="0"/>
            </a:endParaRPr>
          </a:p>
          <a:p>
            <a:r>
              <a:rPr lang="en-US" sz="2400"/>
              <a:t>In a log-log chart, the slope of the line corresponds to the growth rate of the function</a:t>
            </a:r>
          </a:p>
          <a:p>
            <a:endParaRPr lang="en-US" sz="2400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810000" y="1600200"/>
          <a:ext cx="5133975" cy="4714875"/>
        </p:xfrm>
        <a:graphic>
          <a:graphicData uri="http://schemas.openxmlformats.org/presentationml/2006/ole">
            <p:oleObj spid="_x0000_s21512" name="Chart" r:id="rId3" imgW="8277606" imgH="7315606" progId="Excel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F30F-147A-4188-B746-607EBCF3FBD1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Constant Factors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3276600" cy="4114800"/>
          </a:xfrm>
        </p:spPr>
        <p:txBody>
          <a:bodyPr/>
          <a:lstStyle/>
          <a:p>
            <a:r>
              <a:rPr lang="en-US" sz="2400"/>
              <a:t>The growth rate is not affected by</a:t>
            </a:r>
          </a:p>
          <a:p>
            <a:pPr lvl="1"/>
            <a:r>
              <a:rPr lang="en-US" sz="2000"/>
              <a:t>constant factors or </a:t>
            </a:r>
          </a:p>
          <a:p>
            <a:pPr lvl="1"/>
            <a:r>
              <a:rPr lang="en-US" sz="2000"/>
              <a:t>lower-order terms</a:t>
            </a:r>
          </a:p>
          <a:p>
            <a:r>
              <a:rPr lang="en-US" sz="2400"/>
              <a:t>Examples</a:t>
            </a:r>
          </a:p>
          <a:p>
            <a:pPr lvl="1"/>
            <a:r>
              <a:rPr lang="en-US" sz="200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baseline="3000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/>
              <a:t>is a linear function</a:t>
            </a:r>
          </a:p>
          <a:p>
            <a:pPr lvl="1"/>
            <a:r>
              <a:rPr lang="en-US" sz="200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baseline="3000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>
                <a:latin typeface="Symbol" pitchFamily="18" charset="2"/>
                <a:sym typeface="Symbol" pitchFamily="18" charset="2"/>
              </a:rPr>
              <a:t>+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10</a:t>
            </a:r>
            <a:r>
              <a:rPr lang="en-US" sz="2000" baseline="30000">
                <a:latin typeface="Times New Roman" pitchFamily="18" charset="0"/>
                <a:sym typeface="Symbol" pitchFamily="18" charset="2"/>
              </a:rPr>
              <a:t>8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/>
              <a:t>is a quadratic function</a:t>
            </a:r>
          </a:p>
          <a:p>
            <a:endParaRPr lang="en-US" sz="240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505200" y="1543050"/>
          <a:ext cx="5305425" cy="4476750"/>
        </p:xfrm>
        <a:graphic>
          <a:graphicData uri="http://schemas.openxmlformats.org/presentationml/2006/ole">
            <p:oleObj spid="_x0000_s22532" name="Chart" r:id="rId3" imgW="7915656" imgH="6677558" progId="Excel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2392-C99C-48B9-A0A7-659BBB1FD7F1}" type="slidenum">
              <a:rPr lang="en-US"/>
              <a:pPr/>
              <a:t>14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Big-Oh Notation (</a:t>
            </a:r>
            <a:r>
              <a:rPr lang="en-US">
                <a:cs typeface="Tahoma" pitchFamily="34" charset="0"/>
              </a:rPr>
              <a:t>§</a:t>
            </a:r>
            <a:r>
              <a:rPr lang="en-US"/>
              <a:t>1.2)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r>
              <a:rPr lang="en-US" sz="2400"/>
              <a:t>Given functions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400"/>
              <a:t>and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>
                <a:sym typeface="Symbol" pitchFamily="18" charset="2"/>
              </a:rPr>
              <a:t>, </a:t>
            </a:r>
            <a:r>
              <a:rPr lang="en-US" sz="2400"/>
              <a:t>we say that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400"/>
              <a:t>is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))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/>
              <a:t>if there are positive constants</a:t>
            </a:r>
            <a:br>
              <a:rPr lang="en-US" sz="2400"/>
            </a:br>
            <a:r>
              <a:rPr lang="en-US" sz="2400" b="1" i="1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400"/>
              <a:t> and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="1" baseline="-2500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400"/>
              <a:t> such that</a:t>
            </a:r>
          </a:p>
          <a:p>
            <a:pPr>
              <a:buFont typeface="Wingdings" pitchFamily="2" charset="2"/>
              <a:buNone/>
            </a:pPr>
            <a:r>
              <a:rPr lang="en-US" sz="2800" b="1" i="1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</a:t>
            </a:r>
            <a:r>
              <a:rPr lang="en-US" sz="2400"/>
              <a:t>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cg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  </a:t>
            </a:r>
            <a:r>
              <a:rPr lang="en-US" sz="2400"/>
              <a:t>for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400">
                <a:latin typeface="Symbol" pitchFamily="18" charset="2"/>
                <a:sym typeface="Symbol" pitchFamily="18" charset="2"/>
              </a:rPr>
              <a:t></a:t>
            </a:r>
            <a:r>
              <a:rPr lang="en-US" sz="2400"/>
              <a:t>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="1" baseline="-25000">
                <a:latin typeface="Times New Roman" pitchFamily="18" charset="0"/>
                <a:sym typeface="Symbol" pitchFamily="18" charset="2"/>
              </a:rPr>
              <a:t>0</a:t>
            </a:r>
          </a:p>
          <a:p>
            <a:r>
              <a:rPr lang="en-US" sz="2400"/>
              <a:t>Example: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+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400">
                <a:sym typeface="Symbol" pitchFamily="18" charset="2"/>
              </a:rPr>
              <a:t> is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lvl="1"/>
            <a:r>
              <a:rPr lang="en-US" sz="2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Symbol" pitchFamily="18" charset="2"/>
                <a:sym typeface="Symbol" pitchFamily="18" charset="2"/>
              </a:rPr>
              <a:t></a:t>
            </a:r>
            <a:r>
              <a:rPr lang="en-US" sz="2000"/>
              <a:t>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cn</a:t>
            </a:r>
          </a:p>
          <a:p>
            <a:pPr lvl="1"/>
            <a:r>
              <a:rPr lang="en-US" sz="20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Symbol" pitchFamily="18" charset="2"/>
                <a:sym typeface="Symbol" pitchFamily="18" charset="2"/>
              </a:rPr>
              <a:t>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2)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000">
                <a:latin typeface="Symbol" pitchFamily="18" charset="2"/>
                <a:sym typeface="Symbol" pitchFamily="18" charset="2"/>
              </a:rPr>
              <a:t>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10</a:t>
            </a:r>
          </a:p>
          <a:p>
            <a:pPr lvl="1"/>
            <a:r>
              <a:rPr lang="en-US" sz="2000" b="1" i="1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000">
                <a:latin typeface="Symbol" pitchFamily="18" charset="2"/>
                <a:sym typeface="Symbol" pitchFamily="18" charset="2"/>
              </a:rPr>
              <a:t>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>
                <a:latin typeface="Symbol" pitchFamily="18" charset="2"/>
                <a:sym typeface="Symbol" pitchFamily="18" charset="2"/>
              </a:rPr>
              <a:t>/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Symbol" pitchFamily="18" charset="2"/>
                <a:sym typeface="Symbol" pitchFamily="18" charset="2"/>
              </a:rPr>
              <a:t>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2)</a:t>
            </a:r>
          </a:p>
          <a:p>
            <a:pPr lvl="1"/>
            <a:r>
              <a:rPr lang="en-US" sz="2000"/>
              <a:t>Pick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c </a:t>
            </a:r>
            <a:r>
              <a:rPr lang="en-US" sz="2000">
                <a:latin typeface="Symbol" pitchFamily="18" charset="2"/>
                <a:sym typeface="Symbol" pitchFamily="18" charset="2"/>
              </a:rPr>
              <a:t>=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3 </a:t>
            </a:r>
            <a:r>
              <a:rPr lang="en-US" sz="2000"/>
              <a:t>and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="1" baseline="-25000">
                <a:latin typeface="Times New Roman" pitchFamily="18" charset="0"/>
                <a:sym typeface="Symbol" pitchFamily="18" charset="2"/>
              </a:rPr>
              <a:t>0 </a:t>
            </a:r>
            <a:r>
              <a:rPr lang="en-US" sz="2000">
                <a:latin typeface="Symbol" pitchFamily="18" charset="2"/>
                <a:sym typeface="Symbol" pitchFamily="18" charset="2"/>
              </a:rPr>
              <a:t>=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10</a:t>
            </a:r>
            <a:endParaRPr lang="en-US" sz="2000"/>
          </a:p>
          <a:p>
            <a:endParaRPr lang="en-US" sz="240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810000" y="1371600"/>
          <a:ext cx="5324475" cy="4286250"/>
        </p:xfrm>
        <a:graphic>
          <a:graphicData uri="http://schemas.openxmlformats.org/presentationml/2006/ole">
            <p:oleObj spid="_x0000_s23556" name="Chart" r:id="rId3" imgW="9182481" imgH="7392010" progId="Excel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13F3-EA19-4011-B448-52D1CE497AEF}" type="slidenum">
              <a:rPr lang="en-US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Big-Oh Example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3581400" cy="3657600"/>
          </a:xfrm>
        </p:spPr>
        <p:txBody>
          <a:bodyPr/>
          <a:lstStyle/>
          <a:p>
            <a:r>
              <a:rPr lang="en-US" sz="2400"/>
              <a:t>Example: the function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is not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lvl="1"/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Symbol" pitchFamily="18" charset="2"/>
                <a:sym typeface="Symbol" pitchFamily="18" charset="2"/>
              </a:rPr>
              <a:t></a:t>
            </a:r>
            <a:r>
              <a:rPr lang="en-US" sz="2000"/>
              <a:t>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cn</a:t>
            </a:r>
          </a:p>
          <a:p>
            <a:pPr lvl="1"/>
            <a:r>
              <a:rPr lang="en-US" sz="2000" b="1" i="1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000">
                <a:latin typeface="Symbol" pitchFamily="18" charset="2"/>
                <a:sym typeface="Symbol" pitchFamily="18" charset="2"/>
              </a:rPr>
              <a:t></a:t>
            </a:r>
            <a:r>
              <a:rPr lang="en-US" sz="2000"/>
              <a:t>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c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lvl="1"/>
            <a:r>
              <a:rPr lang="en-US" sz="2000"/>
              <a:t>The above inequality cannot be satisfied since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/>
              <a:t> must be a constant </a:t>
            </a:r>
          </a:p>
          <a:p>
            <a:endParaRPr 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810000" y="1562100"/>
          <a:ext cx="5153025" cy="4619625"/>
        </p:xfrm>
        <a:graphic>
          <a:graphicData uri="http://schemas.openxmlformats.org/presentationml/2006/ole">
            <p:oleObj spid="_x0000_s27652" name="Chart" r:id="rId3" imgW="8449056" imgH="7572858" progId="Excel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344D8-E335-4BE6-B6A5-CE6AF42BB447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1026"/>
          <p:cNvSpPr>
            <a:spLocks noChangeArrowheads="1"/>
          </p:cNvSpPr>
          <p:nvPr/>
        </p:nvSpPr>
        <p:spPr bwMode="auto">
          <a:xfrm>
            <a:off x="381000" y="533400"/>
            <a:ext cx="624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en-US" sz="4400">
                <a:solidFill>
                  <a:schemeClr val="tx2"/>
                </a:solidFill>
              </a:rPr>
              <a:t>More Big-Oh Examples</a:t>
            </a:r>
          </a:p>
        </p:txBody>
      </p:sp>
      <p:sp>
        <p:nvSpPr>
          <p:cNvPr id="39939" name="Rectangle 1027"/>
          <p:cNvSpPr>
            <a:spLocks noChangeArrowheads="1"/>
          </p:cNvSpPr>
          <p:nvPr/>
        </p:nvSpPr>
        <p:spPr bwMode="auto">
          <a:xfrm>
            <a:off x="685800" y="1447800"/>
            <a:ext cx="78184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Blip>
                <a:blip r:embed="rId3"/>
              </a:buBlip>
            </a:pPr>
            <a:r>
              <a:rPr lang="en-US" altLang="en-US" sz="2800"/>
              <a:t>7n-2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en-US" sz="2800"/>
          </a:p>
        </p:txBody>
      </p:sp>
      <p:sp>
        <p:nvSpPr>
          <p:cNvPr id="39940" name="Rectangle 1028"/>
          <p:cNvSpPr>
            <a:spLocks noChangeArrowheads="1"/>
          </p:cNvSpPr>
          <p:nvPr/>
        </p:nvSpPr>
        <p:spPr bwMode="auto">
          <a:xfrm>
            <a:off x="487363" y="1930400"/>
            <a:ext cx="78184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/>
              <a:t>7n-2 is O(n)</a:t>
            </a: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/>
              <a:t>need c &gt; 0 and n</a:t>
            </a:r>
            <a:r>
              <a:rPr lang="en-US" sz="2000" baseline="-25000"/>
              <a:t>0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 1 such that</a:t>
            </a:r>
            <a:r>
              <a:rPr lang="en-US" sz="2000"/>
              <a:t> 7n-2 </a:t>
            </a:r>
            <a:r>
              <a:rPr lang="en-US" sz="2000">
                <a:sym typeface="Symbol" pitchFamily="18" charset="2"/>
              </a:rPr>
              <a:t> c</a:t>
            </a:r>
            <a:r>
              <a:rPr lang="en-US" sz="2000">
                <a:cs typeface="Arial" pitchFamily="34" charset="0"/>
                <a:sym typeface="Symbol" pitchFamily="18" charset="2"/>
              </a:rPr>
              <a:t>•n for n </a:t>
            </a:r>
            <a:r>
              <a:rPr lang="en-US" sz="2000">
                <a:sym typeface="Symbol" pitchFamily="18" charset="2"/>
              </a:rPr>
              <a:t> n</a:t>
            </a:r>
            <a:r>
              <a:rPr lang="en-US" sz="2000" baseline="-25000">
                <a:sym typeface="Symbol" pitchFamily="18" charset="2"/>
              </a:rPr>
              <a:t>0</a:t>
            </a:r>
            <a:endParaRPr lang="en-US" sz="2000">
              <a:sym typeface="Symbol" pitchFamily="18" charset="2"/>
            </a:endParaRP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this is true for c = 7 and </a:t>
            </a:r>
            <a:r>
              <a:rPr lang="en-US" sz="2000"/>
              <a:t>n</a:t>
            </a:r>
            <a:r>
              <a:rPr lang="en-US" sz="2000" baseline="-25000"/>
              <a:t>0</a:t>
            </a:r>
            <a:r>
              <a:rPr lang="en-US" sz="2000">
                <a:sym typeface="Symbol" pitchFamily="18" charset="2"/>
              </a:rPr>
              <a:t> = 1</a:t>
            </a:r>
            <a:endParaRPr lang="en-US" sz="2000" baseline="-25000"/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endParaRPr lang="en-US" sz="2000"/>
          </a:p>
        </p:txBody>
      </p:sp>
      <p:sp>
        <p:nvSpPr>
          <p:cNvPr id="39941" name="Rectangle 1029"/>
          <p:cNvSpPr>
            <a:spLocks noChangeArrowheads="1"/>
          </p:cNvSpPr>
          <p:nvPr/>
        </p:nvSpPr>
        <p:spPr bwMode="auto">
          <a:xfrm>
            <a:off x="685800" y="3124200"/>
            <a:ext cx="78184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3n</a:t>
            </a:r>
            <a:r>
              <a:rPr lang="en-US" sz="2800" baseline="30000"/>
              <a:t>3</a:t>
            </a:r>
            <a:r>
              <a:rPr lang="en-US" sz="2800"/>
              <a:t> + 20n</a:t>
            </a:r>
            <a:r>
              <a:rPr lang="en-US" sz="2800" baseline="30000"/>
              <a:t>2</a:t>
            </a:r>
            <a:r>
              <a:rPr lang="en-US" sz="2800"/>
              <a:t> + 5</a:t>
            </a:r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39942" name="Rectangle 1030"/>
          <p:cNvSpPr>
            <a:spLocks noChangeArrowheads="1"/>
          </p:cNvSpPr>
          <p:nvPr/>
        </p:nvSpPr>
        <p:spPr bwMode="auto">
          <a:xfrm>
            <a:off x="457200" y="35814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/>
              <a:t>3n</a:t>
            </a:r>
            <a:r>
              <a:rPr lang="en-US" sz="2000" baseline="30000"/>
              <a:t>3</a:t>
            </a:r>
            <a:r>
              <a:rPr lang="en-US" sz="2000"/>
              <a:t> + 20n</a:t>
            </a:r>
            <a:r>
              <a:rPr lang="en-US" sz="2000" baseline="30000"/>
              <a:t>2</a:t>
            </a:r>
            <a:r>
              <a:rPr lang="en-US" sz="2000"/>
              <a:t> + 5 is O(n</a:t>
            </a:r>
            <a:r>
              <a:rPr lang="en-US" sz="2000" baseline="30000"/>
              <a:t>3</a:t>
            </a:r>
            <a:r>
              <a:rPr lang="en-US" sz="2000"/>
              <a:t>)</a:t>
            </a: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/>
              <a:t>need c &gt; 0 and n</a:t>
            </a:r>
            <a:r>
              <a:rPr lang="en-US" sz="2000" baseline="-25000"/>
              <a:t>0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 1 such that</a:t>
            </a:r>
            <a:r>
              <a:rPr lang="en-US" sz="2000"/>
              <a:t> 3n</a:t>
            </a:r>
            <a:r>
              <a:rPr lang="en-US" sz="2000" baseline="30000"/>
              <a:t>3</a:t>
            </a:r>
            <a:r>
              <a:rPr lang="en-US" sz="2000"/>
              <a:t> + 20n</a:t>
            </a:r>
            <a:r>
              <a:rPr lang="en-US" sz="2000" baseline="30000"/>
              <a:t>2</a:t>
            </a:r>
            <a:r>
              <a:rPr lang="en-US" sz="2000"/>
              <a:t> + 5 </a:t>
            </a:r>
            <a:r>
              <a:rPr lang="en-US" sz="2000">
                <a:sym typeface="Symbol" pitchFamily="18" charset="2"/>
              </a:rPr>
              <a:t> c</a:t>
            </a:r>
            <a:r>
              <a:rPr lang="en-US" sz="2000">
                <a:cs typeface="Arial" pitchFamily="34" charset="0"/>
                <a:sym typeface="Symbol" pitchFamily="18" charset="2"/>
              </a:rPr>
              <a:t>•n</a:t>
            </a:r>
            <a:r>
              <a:rPr lang="en-US" sz="2000" baseline="30000">
                <a:cs typeface="Arial" pitchFamily="34" charset="0"/>
                <a:sym typeface="Symbol" pitchFamily="18" charset="2"/>
              </a:rPr>
              <a:t>3</a:t>
            </a:r>
            <a:r>
              <a:rPr lang="en-US" sz="2000">
                <a:cs typeface="Arial" pitchFamily="34" charset="0"/>
                <a:sym typeface="Symbol" pitchFamily="18" charset="2"/>
              </a:rPr>
              <a:t> for n </a:t>
            </a:r>
            <a:r>
              <a:rPr lang="en-US" sz="2000">
                <a:sym typeface="Symbol" pitchFamily="18" charset="2"/>
              </a:rPr>
              <a:t> n</a:t>
            </a:r>
            <a:r>
              <a:rPr lang="en-US" sz="2000" baseline="-25000">
                <a:sym typeface="Symbol" pitchFamily="18" charset="2"/>
              </a:rPr>
              <a:t>0</a:t>
            </a:r>
            <a:endParaRPr lang="en-US" sz="2000">
              <a:sym typeface="Symbol" pitchFamily="18" charset="2"/>
            </a:endParaRP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this is true for c = 4 and </a:t>
            </a:r>
            <a:r>
              <a:rPr lang="en-US" sz="2000"/>
              <a:t>n</a:t>
            </a:r>
            <a:r>
              <a:rPr lang="en-US" sz="2000" baseline="-25000"/>
              <a:t>0</a:t>
            </a:r>
            <a:r>
              <a:rPr lang="en-US" sz="2000">
                <a:sym typeface="Symbol" pitchFamily="18" charset="2"/>
              </a:rPr>
              <a:t> = 21</a:t>
            </a:r>
            <a:endParaRPr lang="en-US" sz="2000"/>
          </a:p>
        </p:txBody>
      </p:sp>
      <p:sp>
        <p:nvSpPr>
          <p:cNvPr id="39943" name="Rectangle 1031"/>
          <p:cNvSpPr>
            <a:spLocks noChangeArrowheads="1"/>
          </p:cNvSpPr>
          <p:nvPr/>
        </p:nvSpPr>
        <p:spPr bwMode="auto">
          <a:xfrm>
            <a:off x="685800" y="4724400"/>
            <a:ext cx="78184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3 log n + log log n</a:t>
            </a:r>
          </a:p>
        </p:txBody>
      </p:sp>
      <p:sp>
        <p:nvSpPr>
          <p:cNvPr id="39944" name="Rectangle 1032"/>
          <p:cNvSpPr>
            <a:spLocks noChangeArrowheads="1"/>
          </p:cNvSpPr>
          <p:nvPr/>
        </p:nvSpPr>
        <p:spPr bwMode="auto">
          <a:xfrm>
            <a:off x="533400" y="52578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/>
              <a:t>3 log n + log log n is O(log n)</a:t>
            </a: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/>
              <a:t>need c &gt; 0 and n</a:t>
            </a:r>
            <a:r>
              <a:rPr lang="en-US" sz="2000" baseline="-25000"/>
              <a:t>0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 1 such that</a:t>
            </a:r>
            <a:r>
              <a:rPr lang="en-US" sz="2000"/>
              <a:t> 3 log n + log log n </a:t>
            </a:r>
            <a:r>
              <a:rPr lang="en-US" sz="2000">
                <a:sym typeface="Symbol" pitchFamily="18" charset="2"/>
              </a:rPr>
              <a:t> c</a:t>
            </a:r>
            <a:r>
              <a:rPr lang="en-US" sz="2000">
                <a:cs typeface="Arial" pitchFamily="34" charset="0"/>
                <a:sym typeface="Symbol" pitchFamily="18" charset="2"/>
              </a:rPr>
              <a:t>•log n for n </a:t>
            </a:r>
            <a:r>
              <a:rPr lang="en-US" sz="2000">
                <a:sym typeface="Symbol" pitchFamily="18" charset="2"/>
              </a:rPr>
              <a:t> n</a:t>
            </a:r>
            <a:r>
              <a:rPr lang="en-US" sz="2000" baseline="-25000">
                <a:sym typeface="Symbol" pitchFamily="18" charset="2"/>
              </a:rPr>
              <a:t>0</a:t>
            </a:r>
            <a:endParaRPr lang="en-US" sz="2000">
              <a:sym typeface="Symbol" pitchFamily="18" charset="2"/>
            </a:endParaRP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this is true for c = 4 and </a:t>
            </a:r>
            <a:r>
              <a:rPr lang="en-US" sz="2000"/>
              <a:t>n</a:t>
            </a:r>
            <a:r>
              <a:rPr lang="en-US" sz="2000" baseline="-25000"/>
              <a:t>0</a:t>
            </a:r>
            <a:r>
              <a:rPr lang="en-US" sz="2000">
                <a:sym typeface="Symbol" pitchFamily="18" charset="2"/>
              </a:rPr>
              <a:t> = 2</a:t>
            </a:r>
            <a:endParaRPr lang="en-US"/>
          </a:p>
        </p:txBody>
      </p:sp>
      <p:graphicFrame>
        <p:nvGraphicFramePr>
          <p:cNvPr id="39945" name="Object 1033"/>
          <p:cNvGraphicFramePr>
            <a:graphicFrameLocks noChangeAspect="1"/>
          </p:cNvGraphicFramePr>
          <p:nvPr/>
        </p:nvGraphicFramePr>
        <p:xfrm>
          <a:off x="6705600" y="228600"/>
          <a:ext cx="2057400" cy="1506538"/>
        </p:xfrm>
        <a:graphic>
          <a:graphicData uri="http://schemas.openxmlformats.org/presentationml/2006/ole">
            <p:oleObj spid="_x0000_s39945" name="Clip" r:id="rId4" imgW="1803960" imgH="1189440" progId="MS_ClipArt_Gallery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2" grpId="0" autoUpdateAnimBg="0"/>
      <p:bldP spid="3994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9DD-2D60-424F-A061-4F471372E37A}" type="slidenum">
              <a:rPr lang="en-US"/>
              <a:pPr/>
              <a:t>17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Big-Oh and Growth Rate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01000" cy="2590800"/>
          </a:xfrm>
        </p:spPr>
        <p:txBody>
          <a:bodyPr/>
          <a:lstStyle/>
          <a:p>
            <a:r>
              <a:rPr lang="en-US" sz="2400"/>
              <a:t>The big-Oh notation gives an upper bound on the growth rate of a function</a:t>
            </a:r>
          </a:p>
          <a:p>
            <a:r>
              <a:rPr lang="en-US" sz="2400"/>
              <a:t>The statement “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400"/>
              <a:t>is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))</a:t>
            </a:r>
            <a:r>
              <a:rPr lang="en-US" sz="2400"/>
              <a:t>” means that the growth rate of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400"/>
              <a:t>is no more than the growth rate of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</a:p>
          <a:p>
            <a:r>
              <a:rPr lang="en-US" sz="2400"/>
              <a:t>We can use the big-Oh notation to rank functions according to their growth rate</a:t>
            </a:r>
          </a:p>
        </p:txBody>
      </p:sp>
      <p:graphicFrame>
        <p:nvGraphicFramePr>
          <p:cNvPr id="24648" name="Group 72"/>
          <p:cNvGraphicFramePr>
            <a:graphicFrameLocks noGrp="1"/>
          </p:cNvGraphicFramePr>
          <p:nvPr/>
        </p:nvGraphicFramePr>
        <p:xfrm>
          <a:off x="1066800" y="4343400"/>
          <a:ext cx="7239000" cy="1890713"/>
        </p:xfrm>
        <a:graphic>
          <a:graphicData uri="http://schemas.openxmlformats.org/drawingml/2006/table">
            <a:tbl>
              <a:tblPr/>
              <a:tblGrid>
                <a:gridCol w="2578100"/>
                <a:gridCol w="2398713"/>
                <a:gridCol w="2262187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is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is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grows more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grows more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Same growth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0655-6DE3-462E-B826-C3049174BD34}" type="slidenum">
              <a:rPr lang="en-US"/>
              <a:pPr/>
              <a:t>18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3962400" cy="1143000"/>
          </a:xfrm>
        </p:spPr>
        <p:txBody>
          <a:bodyPr/>
          <a:lstStyle/>
          <a:p>
            <a:r>
              <a:rPr lang="en-US"/>
              <a:t>Big-Oh Rules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24800" cy="4114800"/>
          </a:xfrm>
        </p:spPr>
        <p:txBody>
          <a:bodyPr/>
          <a:lstStyle/>
          <a:p>
            <a:pPr>
              <a:tabLst>
                <a:tab pos="1028700" algn="l"/>
              </a:tabLst>
            </a:pPr>
            <a:r>
              <a:rPr lang="en-US" sz="2800"/>
              <a:t>If is 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800"/>
              <a:t> a polynomial of degree 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800"/>
              <a:t>, then 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800"/>
              <a:t> is 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b="1" i="1" baseline="30000"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800"/>
              <a:t>, i.e.,</a:t>
            </a:r>
          </a:p>
          <a:p>
            <a:pPr marL="1028700" lvl="1">
              <a:buFont typeface="Wingdings" pitchFamily="2" charset="2"/>
              <a:buAutoNum type="arabicPeriod"/>
              <a:tabLst>
                <a:tab pos="1028700" algn="l"/>
              </a:tabLst>
            </a:pPr>
            <a:r>
              <a:rPr lang="en-US" sz="2400"/>
              <a:t>Drop lower-order terms</a:t>
            </a:r>
          </a:p>
          <a:p>
            <a:pPr marL="1028700" lvl="1">
              <a:buFont typeface="Wingdings" pitchFamily="2" charset="2"/>
              <a:buAutoNum type="arabicPeriod"/>
              <a:tabLst>
                <a:tab pos="1028700" algn="l"/>
              </a:tabLst>
            </a:pPr>
            <a:r>
              <a:rPr lang="en-US" sz="2400"/>
              <a:t>Drop constant factors</a:t>
            </a:r>
          </a:p>
          <a:p>
            <a:pPr>
              <a:tabLst>
                <a:tab pos="1028700" algn="l"/>
              </a:tabLst>
            </a:pPr>
            <a:r>
              <a:rPr lang="en-US" sz="2800"/>
              <a:t>Use the smallest possible class of functions</a:t>
            </a:r>
          </a:p>
          <a:p>
            <a:pPr marL="1028700" lvl="1">
              <a:tabLst>
                <a:tab pos="1028700" algn="l"/>
              </a:tabLst>
            </a:pPr>
            <a:r>
              <a:rPr lang="en-US" sz="2400"/>
              <a:t>Say “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 is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>
                <a:sym typeface="Symbol" pitchFamily="18" charset="2"/>
              </a:rPr>
              <a:t>”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/>
              <a:t>instead of “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 is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>
                <a:sym typeface="Symbol" pitchFamily="18" charset="2"/>
              </a:rPr>
              <a:t>”</a:t>
            </a:r>
          </a:p>
          <a:p>
            <a:pPr>
              <a:tabLst>
                <a:tab pos="1028700" algn="l"/>
              </a:tabLst>
            </a:pPr>
            <a:r>
              <a:rPr lang="en-US" sz="2800">
                <a:sym typeface="Symbol" pitchFamily="18" charset="2"/>
              </a:rPr>
              <a:t>Use the simplest expression of the class</a:t>
            </a:r>
          </a:p>
          <a:p>
            <a:pPr marL="1028700" lvl="1">
              <a:tabLst>
                <a:tab pos="1028700" algn="l"/>
              </a:tabLst>
            </a:pPr>
            <a:r>
              <a:rPr lang="en-US" sz="2400"/>
              <a:t>Say “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+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400">
                <a:sym typeface="Symbol" pitchFamily="18" charset="2"/>
              </a:rPr>
              <a:t> is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>
                <a:sym typeface="Symbol" pitchFamily="18" charset="2"/>
              </a:rPr>
              <a:t>”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/>
              <a:t>instead of “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+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400">
                <a:sym typeface="Symbol" pitchFamily="18" charset="2"/>
              </a:rPr>
              <a:t> is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(3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>
                <a:sym typeface="Symbol" pitchFamily="18" charset="2"/>
              </a:rPr>
              <a:t>”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7024688" y="152400"/>
          <a:ext cx="1662112" cy="1874838"/>
        </p:xfrm>
        <a:graphic>
          <a:graphicData uri="http://schemas.openxmlformats.org/presentationml/2006/ole">
            <p:oleObj spid="_x0000_s28676" name="Clip" r:id="rId3" imgW="1593720" imgH="17985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030E-50C2-434E-8D8C-A2B4C2DF1699}" type="slidenum">
              <a:rPr lang="en-US"/>
              <a:pPr/>
              <a:t>19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Asymptotic Algorithm Analysis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asymptotic analysis of an algorithm determines the running time in big-Oh notation</a:t>
            </a:r>
          </a:p>
          <a:p>
            <a:pPr>
              <a:lnSpc>
                <a:spcPct val="90000"/>
              </a:lnSpc>
            </a:pPr>
            <a:r>
              <a:rPr lang="en-US" sz="2400"/>
              <a:t>To perform the asymptotic analysis</a:t>
            </a:r>
          </a:p>
          <a:p>
            <a:pPr marL="1028700" lvl="1" indent="-228600">
              <a:lnSpc>
                <a:spcPct val="90000"/>
              </a:lnSpc>
            </a:pPr>
            <a:r>
              <a:rPr lang="en-US" sz="2000"/>
              <a:t>We find the worst-case number of primitive operations executed as a function of the input size</a:t>
            </a:r>
          </a:p>
          <a:p>
            <a:pPr marL="1028700" lvl="1" indent="-228600">
              <a:lnSpc>
                <a:spcPct val="90000"/>
              </a:lnSpc>
            </a:pPr>
            <a:r>
              <a:rPr lang="en-US" sz="2000"/>
              <a:t>We express this function with big-Oh notation</a:t>
            </a:r>
          </a:p>
          <a:p>
            <a:pPr>
              <a:lnSpc>
                <a:spcPct val="90000"/>
              </a:lnSpc>
            </a:pPr>
            <a:r>
              <a:rPr lang="en-US" sz="2400"/>
              <a:t>Example:</a:t>
            </a:r>
          </a:p>
          <a:p>
            <a:pPr marL="1028700" lvl="1" indent="-228600">
              <a:lnSpc>
                <a:spcPct val="90000"/>
              </a:lnSpc>
            </a:pPr>
            <a:r>
              <a:rPr lang="en-US" sz="2000"/>
              <a:t>We determine that algorithm </a:t>
            </a:r>
            <a:r>
              <a:rPr lang="en-US" sz="2000" b="1" i="1">
                <a:latin typeface="Times New Roman" pitchFamily="18" charset="0"/>
              </a:rPr>
              <a:t>arrayMax</a:t>
            </a:r>
            <a:r>
              <a:rPr lang="en-US" sz="2000"/>
              <a:t> executes at most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Symbol" pitchFamily="18" charset="2"/>
                <a:sym typeface="Symbol" pitchFamily="18" charset="2"/>
              </a:rPr>
              <a:t>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1 </a:t>
            </a:r>
            <a:r>
              <a:rPr lang="en-US" sz="2000"/>
              <a:t>primitive operations</a:t>
            </a:r>
          </a:p>
          <a:p>
            <a:pPr marL="1028700" lvl="1" indent="-228600">
              <a:lnSpc>
                <a:spcPct val="90000"/>
              </a:lnSpc>
            </a:pPr>
            <a:r>
              <a:rPr lang="en-US" sz="2000"/>
              <a:t>We say that algorithm </a:t>
            </a:r>
            <a:r>
              <a:rPr lang="en-US" sz="2000" b="1" i="1">
                <a:latin typeface="Times New Roman" pitchFamily="18" charset="0"/>
              </a:rPr>
              <a:t>arrayMax</a:t>
            </a:r>
            <a:r>
              <a:rPr lang="en-US" sz="2000"/>
              <a:t> “runs in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000"/>
              <a:t>time”</a:t>
            </a:r>
          </a:p>
          <a:p>
            <a:pPr>
              <a:lnSpc>
                <a:spcPct val="90000"/>
              </a:lnSpc>
            </a:pPr>
            <a:r>
              <a:rPr lang="en-US" sz="2400"/>
              <a:t>Since constant factors and lower-order terms are eventually dropped anyhow, we can disregard them when counting primitive operations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DEA-CDB9-4421-AE03-4E8A60ED45E6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 (</a:t>
            </a:r>
            <a:r>
              <a:rPr lang="en-US">
                <a:cs typeface="Tahoma" pitchFamily="34" charset="0"/>
              </a:rPr>
              <a:t>§</a:t>
            </a:r>
            <a:r>
              <a:rPr lang="en-US"/>
              <a:t>1.1) 	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441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Most algorithms transform input objects into output objects.</a:t>
            </a:r>
          </a:p>
          <a:p>
            <a:pPr>
              <a:lnSpc>
                <a:spcPct val="90000"/>
              </a:lnSpc>
            </a:pPr>
            <a:r>
              <a:rPr lang="en-US" sz="2400"/>
              <a:t>The running time of an algorithm typically grows with the input size.</a:t>
            </a:r>
          </a:p>
          <a:p>
            <a:pPr>
              <a:lnSpc>
                <a:spcPct val="90000"/>
              </a:lnSpc>
            </a:pPr>
            <a:r>
              <a:rPr lang="en-US" sz="2400"/>
              <a:t>Average case time is often difficult to determine.</a:t>
            </a:r>
          </a:p>
          <a:p>
            <a:pPr>
              <a:lnSpc>
                <a:spcPct val="90000"/>
              </a:lnSpc>
            </a:pPr>
            <a:r>
              <a:rPr lang="en-US" sz="2400"/>
              <a:t>We focus on the worst case running time.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Easier to analyze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Crucial to applications such as games, finance and robotics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4724400" y="1676400"/>
          <a:ext cx="3943350" cy="4200525"/>
        </p:xfrm>
        <a:graphic>
          <a:graphicData uri="http://schemas.openxmlformats.org/presentationml/2006/ole">
            <p:oleObj spid="_x0000_s7172" name="Chart" r:id="rId3" imgW="3943731" imgH="4200957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8242-2953-4DAD-912C-80D4D1A541D8}" type="slidenum">
              <a:rPr lang="en-US"/>
              <a:pPr/>
              <a:t>20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Prefix Averages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4343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We further illustrate asymptotic analysis with two algorithms for prefix averages</a:t>
            </a:r>
          </a:p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b="1" i="1">
                <a:latin typeface="Times New Roman" pitchFamily="18" charset="0"/>
              </a:rPr>
              <a:t>i</a:t>
            </a:r>
            <a:r>
              <a:rPr lang="en-US" sz="2400"/>
              <a:t>-th prefix average of an array 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/>
              <a:t> is average of the first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+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1) </a:t>
            </a:r>
            <a:r>
              <a:rPr lang="en-US" sz="2400"/>
              <a:t>elements of 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>
                <a:latin typeface="Times New Roman" pitchFamily="18" charset="0"/>
              </a:rPr>
              <a:t>:</a:t>
            </a:r>
            <a:endParaRPr lang="en-US" sz="24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[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]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= (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[0] </a:t>
            </a:r>
            <a:r>
              <a:rPr lang="en-US" sz="240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[1] </a:t>
            </a:r>
            <a:r>
              <a:rPr lang="en-US" sz="240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… </a:t>
            </a:r>
            <a:r>
              <a:rPr lang="en-US" sz="240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[</a:t>
            </a:r>
            <a:r>
              <a:rPr lang="en-US" sz="2000" b="1" i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])/(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+1)</a:t>
            </a:r>
          </a:p>
          <a:p>
            <a:pPr>
              <a:lnSpc>
                <a:spcPct val="90000"/>
              </a:lnSpc>
            </a:pPr>
            <a:endParaRPr lang="en-US" sz="800"/>
          </a:p>
          <a:p>
            <a:pPr>
              <a:lnSpc>
                <a:spcPct val="90000"/>
              </a:lnSpc>
            </a:pPr>
            <a:r>
              <a:rPr lang="en-US" sz="2400"/>
              <a:t>Computing the array </a:t>
            </a:r>
            <a:r>
              <a:rPr lang="en-US" sz="2400" b="1" i="1">
                <a:latin typeface="Times New Roman" pitchFamily="18" charset="0"/>
              </a:rPr>
              <a:t>A</a:t>
            </a:r>
            <a:r>
              <a:rPr lang="en-US" sz="2400"/>
              <a:t> of prefix averages of another array </a:t>
            </a:r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/>
              <a:t> has applications to financial analysis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334000" y="1676400"/>
          <a:ext cx="3419475" cy="4314825"/>
        </p:xfrm>
        <a:graphic>
          <a:graphicData uri="http://schemas.openxmlformats.org/presentationml/2006/ole">
            <p:oleObj spid="_x0000_s34821" name="Worksheet" r:id="rId3" imgW="3343656" imgH="405790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75B2-732A-4F5F-9EA6-808EAB946BBC}" type="slidenum">
              <a:rPr lang="en-US"/>
              <a:pPr/>
              <a:t>21</a:t>
            </a:fld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4400">
                <a:solidFill>
                  <a:schemeClr val="tx2"/>
                </a:solidFill>
              </a:rPr>
              <a:t>Prefix Averages (Quadratic)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1600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/>
              <a:t>The following algorithm computes prefix averages in quadratic time by applying the definition</a:t>
            </a:r>
          </a:p>
        </p:txBody>
      </p:sp>
      <p:sp>
        <p:nvSpPr>
          <p:cNvPr id="3174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2438400"/>
            <a:ext cx="77724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prefixAverages1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X, n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  <a:p>
            <a:pPr marL="342900" indent="-342900"/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Input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array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of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integers</a:t>
            </a:r>
          </a:p>
          <a:p>
            <a:pPr marL="342900" indent="-342900"/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Output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array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of prefix averages of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X	</a:t>
            </a:r>
            <a:r>
              <a:rPr lang="en-US" sz="2000">
                <a:sym typeface="Symbol" pitchFamily="18" charset="2"/>
              </a:rPr>
              <a:t>#operations</a:t>
            </a:r>
            <a:endParaRPr lang="en-US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new array of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integers		    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endParaRPr lang="en-US" b="1" i="1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/>
            <a:r>
              <a:rPr lang="en-US">
                <a:latin typeface="Times New Roman" pitchFamily="18" charset="0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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1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		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	    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</a:p>
          <a:p>
            <a:pPr marL="342900" indent="-342900"/>
            <a:r>
              <a:rPr lang="en-US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[0] 			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	    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endParaRPr lang="en-US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>
                <a:latin typeface="Times New Roman" pitchFamily="18" charset="0"/>
              </a:rPr>
              <a:t>		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j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		    </a:t>
            </a:r>
            <a:r>
              <a:rPr lang="en-US">
                <a:latin typeface="Times New Roman" pitchFamily="18" charset="0"/>
                <a:sym typeface="Symbol" pitchFamily="18" charset="2"/>
              </a:rPr>
              <a:t>1 </a:t>
            </a:r>
            <a:r>
              <a:rPr lang="en-US">
                <a:latin typeface="Symbol" pitchFamily="18" charset="2"/>
                <a:sym typeface="Symbol" pitchFamily="18" charset="2"/>
              </a:rPr>
              <a:t>+ </a:t>
            </a:r>
            <a:r>
              <a:rPr lang="en-US">
                <a:latin typeface="Times New Roman" pitchFamily="18" charset="0"/>
                <a:sym typeface="Symbol" pitchFamily="18" charset="2"/>
              </a:rPr>
              <a:t>2 </a:t>
            </a:r>
            <a:r>
              <a:rPr lang="en-US">
                <a:latin typeface="Symbol" pitchFamily="18" charset="2"/>
                <a:sym typeface="Symbol" pitchFamily="18" charset="2"/>
              </a:rPr>
              <a:t>+ </a:t>
            </a:r>
            <a:r>
              <a:rPr lang="en-US">
                <a:latin typeface="Times New Roman" pitchFamily="18" charset="0"/>
                <a:sym typeface="Symbol" pitchFamily="18" charset="2"/>
              </a:rPr>
              <a:t>…</a:t>
            </a:r>
            <a:r>
              <a:rPr lang="en-US">
                <a:latin typeface="Symbol" pitchFamily="18" charset="2"/>
                <a:sym typeface="Symbol" pitchFamily="18" charset="2"/>
              </a:rPr>
              <a:t>+</a:t>
            </a:r>
            <a:r>
              <a:rPr lang="en-US">
                <a:latin typeface="Times New Roman" pitchFamily="18" charset="0"/>
                <a:sym typeface="Symbol" pitchFamily="18" charset="2"/>
              </a:rPr>
              <a:t> (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</a:t>
            </a:r>
            <a:r>
              <a:rPr lang="en-US">
                <a:latin typeface="Times New Roman" pitchFamily="18" charset="0"/>
                <a:sym typeface="Symbol" pitchFamily="18" charset="2"/>
              </a:rPr>
              <a:t> 1)</a:t>
            </a:r>
            <a:endParaRPr lang="en-US" b="1" i="1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+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		    </a:t>
            </a:r>
            <a:r>
              <a:rPr lang="en-US">
                <a:latin typeface="Times New Roman" pitchFamily="18" charset="0"/>
                <a:sym typeface="Symbol" pitchFamily="18" charset="2"/>
              </a:rPr>
              <a:t>1 </a:t>
            </a:r>
            <a:r>
              <a:rPr lang="en-US">
                <a:latin typeface="Symbol" pitchFamily="18" charset="2"/>
                <a:sym typeface="Symbol" pitchFamily="18" charset="2"/>
              </a:rPr>
              <a:t>+ </a:t>
            </a:r>
            <a:r>
              <a:rPr lang="en-US">
                <a:latin typeface="Times New Roman" pitchFamily="18" charset="0"/>
                <a:sym typeface="Symbol" pitchFamily="18" charset="2"/>
              </a:rPr>
              <a:t>2 </a:t>
            </a:r>
            <a:r>
              <a:rPr lang="en-US">
                <a:latin typeface="Symbol" pitchFamily="18" charset="2"/>
                <a:sym typeface="Symbol" pitchFamily="18" charset="2"/>
              </a:rPr>
              <a:t>+ </a:t>
            </a:r>
            <a:r>
              <a:rPr lang="en-US">
                <a:latin typeface="Times New Roman" pitchFamily="18" charset="0"/>
                <a:sym typeface="Symbol" pitchFamily="18" charset="2"/>
              </a:rPr>
              <a:t>…</a:t>
            </a:r>
            <a:r>
              <a:rPr lang="en-US">
                <a:latin typeface="Symbol" pitchFamily="18" charset="2"/>
                <a:sym typeface="Symbol" pitchFamily="18" charset="2"/>
              </a:rPr>
              <a:t>+</a:t>
            </a:r>
            <a:r>
              <a:rPr lang="en-US">
                <a:latin typeface="Times New Roman" pitchFamily="18" charset="0"/>
                <a:sym typeface="Symbol" pitchFamily="18" charset="2"/>
              </a:rPr>
              <a:t> (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</a:t>
            </a:r>
            <a:r>
              <a:rPr lang="en-US">
                <a:latin typeface="Times New Roman" pitchFamily="18" charset="0"/>
                <a:sym typeface="Symbol" pitchFamily="18" charset="2"/>
              </a:rPr>
              <a:t> 1)</a:t>
            </a:r>
            <a:endParaRPr lang="en-US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/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+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1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		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	    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endParaRPr lang="en-US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return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 			      	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	     </a:t>
            </a:r>
            <a:r>
              <a:rPr lang="en-US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0272-CACE-4F50-BB64-44602D4F77E5}" type="slidenum">
              <a:rPr lang="en-US"/>
              <a:pPr/>
              <a:t>22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Progression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886200" cy="3962400"/>
          </a:xfrm>
        </p:spPr>
        <p:txBody>
          <a:bodyPr/>
          <a:lstStyle/>
          <a:p>
            <a:r>
              <a:rPr lang="en-US" sz="2400"/>
              <a:t>The running time of </a:t>
            </a:r>
            <a:r>
              <a:rPr lang="en-US" sz="2400" b="1" i="1">
                <a:latin typeface="Times New Roman" pitchFamily="18" charset="0"/>
              </a:rPr>
              <a:t>prefixAverages1 </a:t>
            </a:r>
            <a:r>
              <a:rPr lang="en-US" sz="2400"/>
              <a:t>is</a:t>
            </a:r>
            <a:br>
              <a:rPr lang="en-US" sz="2400"/>
            </a:br>
            <a:r>
              <a:rPr lang="en-US" sz="2400" b="1" i="1">
                <a:latin typeface="Times New Roman" pitchFamily="18" charset="0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(1 </a:t>
            </a:r>
            <a:r>
              <a:rPr lang="en-US" sz="2400">
                <a:latin typeface="Symbol" pitchFamily="18" charset="2"/>
                <a:sym typeface="Symbol" pitchFamily="18" charset="2"/>
              </a:rPr>
              <a:t>+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2 </a:t>
            </a:r>
            <a:r>
              <a:rPr lang="en-US" sz="2400">
                <a:latin typeface="Symbol" pitchFamily="18" charset="2"/>
                <a:sym typeface="Symbol" pitchFamily="18" charset="2"/>
              </a:rPr>
              <a:t>+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…</a:t>
            </a:r>
            <a:r>
              <a:rPr lang="en-US" sz="2400">
                <a:latin typeface="Symbol" pitchFamily="18" charset="2"/>
                <a:sym typeface="Symbol" pitchFamily="18" charset="2"/>
              </a:rPr>
              <a:t>+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  <a:endParaRPr lang="en-US" sz="2400"/>
          </a:p>
          <a:p>
            <a:r>
              <a:rPr lang="en-US" sz="2400"/>
              <a:t>The sum of the first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/>
              <a:t> integers is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+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1) </a:t>
            </a:r>
            <a:r>
              <a:rPr lang="en-US" sz="2400" b="1">
                <a:latin typeface="Symbol" pitchFamily="18" charset="2"/>
                <a:sym typeface="Symbol" pitchFamily="18" charset="2"/>
              </a:rPr>
              <a:t>/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2</a:t>
            </a:r>
          </a:p>
          <a:p>
            <a:pPr lvl="1"/>
            <a:r>
              <a:rPr lang="en-US" sz="2000">
                <a:sym typeface="Symbol" pitchFamily="18" charset="2"/>
              </a:rPr>
              <a:t>There is a simple visual proof of this fact</a:t>
            </a:r>
          </a:p>
          <a:p>
            <a:r>
              <a:rPr lang="en-US" sz="2400"/>
              <a:t>Thus, algorithm </a:t>
            </a:r>
            <a:r>
              <a:rPr lang="en-US" sz="2400" b="1" i="1">
                <a:latin typeface="Times New Roman" pitchFamily="18" charset="0"/>
              </a:rPr>
              <a:t>prefixAverages1 </a:t>
            </a:r>
            <a:r>
              <a:rPr lang="en-US" sz="2400"/>
              <a:t>runs in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400"/>
              <a:t>time 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4876800" y="1514475"/>
          <a:ext cx="3981450" cy="4562475"/>
        </p:xfrm>
        <a:graphic>
          <a:graphicData uri="http://schemas.openxmlformats.org/presentationml/2006/ole">
            <p:oleObj spid="_x0000_s32774" name="Chart" r:id="rId3" imgW="3981831" imgH="456305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8CFE-9316-43CC-BF4F-3A85B90E0285}" type="slidenum">
              <a:rPr lang="en-US"/>
              <a:pPr/>
              <a:t>23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4400">
                <a:solidFill>
                  <a:schemeClr val="tx2"/>
                </a:solidFill>
              </a:rPr>
              <a:t>Prefix Averages (Linear)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600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/>
              <a:t>The following algorithm computes prefix averages in linear time by keeping a running sum</a:t>
            </a:r>
            <a:endParaRPr lang="en-US" b="1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3796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066800" y="2438400"/>
            <a:ext cx="75438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prefixAverages2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X, n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  <a:p>
            <a:pPr marL="342900" indent="-342900"/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Input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array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of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integers</a:t>
            </a:r>
          </a:p>
          <a:p>
            <a:pPr marL="342900" indent="-342900"/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Output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array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of prefix averages of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X	    </a:t>
            </a:r>
            <a:r>
              <a:rPr lang="en-US" sz="2000">
                <a:sym typeface="Symbol" pitchFamily="18" charset="2"/>
              </a:rPr>
              <a:t>#operations</a:t>
            </a:r>
          </a:p>
          <a:p>
            <a:pPr marL="342900" indent="-342900"/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new array of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integers			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endParaRPr lang="en-US" b="1" i="1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/>
            <a:r>
              <a:rPr lang="en-US">
                <a:latin typeface="Times New Roman" pitchFamily="18" charset="0"/>
                <a:sym typeface="Symbol" pitchFamily="18" charset="2"/>
              </a:rPr>
              <a:t>	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0 						</a:t>
            </a:r>
            <a:r>
              <a:rPr lang="en-US">
                <a:latin typeface="Times New Roman" pitchFamily="18" charset="0"/>
                <a:sym typeface="Symbol" pitchFamily="18" charset="2"/>
              </a:rPr>
              <a:t>1</a:t>
            </a:r>
            <a:endParaRPr lang="en-US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>
                <a:latin typeface="Times New Roman" pitchFamily="18" charset="0"/>
              </a:rPr>
              <a:t>	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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1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				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</a:p>
          <a:p>
            <a:pPr marL="342900" indent="-342900"/>
            <a:r>
              <a:rPr lang="en-US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+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		</a:t>
            </a:r>
            <a:r>
              <a:rPr lang="en-US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endParaRPr lang="en-US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/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+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1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				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endParaRPr lang="en-US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return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 			      			</a:t>
            </a:r>
            <a:r>
              <a:rPr lang="en-US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33797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5867400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/>
              <a:t>Algorithm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prefixAverages2 </a:t>
            </a:r>
            <a:r>
              <a:rPr lang="en-US"/>
              <a:t>runs in 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) </a:t>
            </a:r>
            <a:r>
              <a:rPr lang="en-US"/>
              <a:t>time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0B22-6538-4233-BE98-E6FC7388798C}" type="slidenum">
              <a:rPr lang="en-US"/>
              <a:pPr/>
              <a:t>24</a:t>
            </a:fld>
            <a:endParaRPr lang="en-US"/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2438400"/>
            <a:ext cx="4114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1">
                <a:solidFill>
                  <a:srgbClr val="FF1414"/>
                </a:solidFill>
              </a:rPr>
              <a:t>properties of logarithms:</a:t>
            </a:r>
            <a:endParaRPr lang="en-US" altLang="en-US" sz="20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/>
              <a:t>log</a:t>
            </a:r>
            <a:r>
              <a:rPr lang="en-US" altLang="en-US" sz="2000" baseline="-25000"/>
              <a:t>b</a:t>
            </a:r>
            <a:r>
              <a:rPr lang="en-US" altLang="en-US" sz="2000"/>
              <a:t>(xy) = log</a:t>
            </a:r>
            <a:r>
              <a:rPr lang="en-US" altLang="en-US" sz="2000" baseline="-25000"/>
              <a:t>b</a:t>
            </a:r>
            <a:r>
              <a:rPr lang="en-US" altLang="en-US" sz="2000"/>
              <a:t>x + log</a:t>
            </a:r>
            <a:r>
              <a:rPr lang="en-US" altLang="en-US" sz="2000" baseline="-25000"/>
              <a:t>b</a:t>
            </a:r>
            <a:r>
              <a:rPr lang="en-US" altLang="en-US" sz="2000"/>
              <a:t>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/>
              <a:t>log</a:t>
            </a:r>
            <a:r>
              <a:rPr lang="en-US" altLang="en-US" sz="2000" baseline="-25000"/>
              <a:t>b</a:t>
            </a:r>
            <a:r>
              <a:rPr lang="en-US" altLang="en-US" sz="2000"/>
              <a:t> (x/y) = log</a:t>
            </a:r>
            <a:r>
              <a:rPr lang="en-US" altLang="en-US" sz="2000" baseline="-25000"/>
              <a:t>b</a:t>
            </a:r>
            <a:r>
              <a:rPr lang="en-US" altLang="en-US" sz="2000"/>
              <a:t>x - log</a:t>
            </a:r>
            <a:r>
              <a:rPr lang="en-US" altLang="en-US" sz="2000" baseline="-25000"/>
              <a:t>b</a:t>
            </a:r>
            <a:r>
              <a:rPr lang="en-US" altLang="en-US" sz="2000"/>
              <a:t>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/>
              <a:t>log</a:t>
            </a:r>
            <a:r>
              <a:rPr lang="en-US" altLang="en-US" sz="2000" baseline="-25000"/>
              <a:t>b</a:t>
            </a:r>
            <a:r>
              <a:rPr lang="en-US" altLang="en-US" sz="2000"/>
              <a:t>xa = alog</a:t>
            </a:r>
            <a:r>
              <a:rPr lang="en-US" altLang="en-US" sz="2000" baseline="-25000"/>
              <a:t>b</a:t>
            </a:r>
            <a:r>
              <a:rPr lang="en-US" altLang="en-US" sz="2000"/>
              <a:t>x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/>
              <a:t>log</a:t>
            </a:r>
            <a:r>
              <a:rPr lang="en-US" altLang="en-US" sz="2000" baseline="-25000"/>
              <a:t>b</a:t>
            </a:r>
            <a:r>
              <a:rPr lang="en-US" altLang="en-US" sz="2000"/>
              <a:t>a = log</a:t>
            </a:r>
            <a:r>
              <a:rPr lang="en-US" altLang="en-US" sz="2000" baseline="-25000"/>
              <a:t>x</a:t>
            </a:r>
            <a:r>
              <a:rPr lang="en-US" altLang="en-US" sz="2000"/>
              <a:t>a/log</a:t>
            </a:r>
            <a:r>
              <a:rPr lang="en-US" altLang="en-US" sz="2000" baseline="-25000"/>
              <a:t>x</a:t>
            </a:r>
            <a:r>
              <a:rPr lang="en-US" altLang="en-US" sz="2000"/>
              <a:t>b</a:t>
            </a:r>
          </a:p>
          <a:p>
            <a:pPr>
              <a:lnSpc>
                <a:spcPct val="90000"/>
              </a:lnSpc>
            </a:pPr>
            <a:r>
              <a:rPr lang="en-US" altLang="en-US" sz="2000" b="1">
                <a:solidFill>
                  <a:srgbClr val="3028FF"/>
                </a:solidFill>
              </a:rPr>
              <a:t>properties of exponentials</a:t>
            </a:r>
            <a:r>
              <a:rPr lang="en-US" altLang="en-US" sz="2000">
                <a:solidFill>
                  <a:srgbClr val="3028FF"/>
                </a:solidFill>
              </a:rPr>
              <a:t>:</a:t>
            </a:r>
            <a:endParaRPr lang="en-US" altLang="en-US" sz="20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/>
              <a:t>a</a:t>
            </a:r>
            <a:r>
              <a:rPr lang="en-US" altLang="en-US" sz="2000" baseline="30000"/>
              <a:t>(b+c)</a:t>
            </a:r>
            <a:r>
              <a:rPr lang="en-US" altLang="en-US" sz="2000"/>
              <a:t> = a</a:t>
            </a:r>
            <a:r>
              <a:rPr lang="en-US" altLang="en-US" sz="2000" baseline="30000"/>
              <a:t>b</a:t>
            </a:r>
            <a:r>
              <a:rPr lang="en-US" altLang="en-US" sz="2000"/>
              <a:t>a </a:t>
            </a:r>
            <a:r>
              <a:rPr lang="en-US" altLang="en-US" sz="2000" baseline="30000"/>
              <a:t>c</a:t>
            </a:r>
            <a:endParaRPr lang="en-US" altLang="en-US" sz="20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/>
              <a:t>a</a:t>
            </a:r>
            <a:r>
              <a:rPr lang="en-US" altLang="en-US" sz="2000" baseline="30000"/>
              <a:t>bc</a:t>
            </a:r>
            <a:r>
              <a:rPr lang="en-US" altLang="en-US" sz="2000"/>
              <a:t> = (a</a:t>
            </a:r>
            <a:r>
              <a:rPr lang="en-US" altLang="en-US" sz="2000" baseline="30000"/>
              <a:t>b</a:t>
            </a:r>
            <a:r>
              <a:rPr lang="en-US" altLang="en-US" sz="2000"/>
              <a:t>)</a:t>
            </a:r>
            <a:r>
              <a:rPr lang="en-US" altLang="en-US" sz="2000" baseline="30000"/>
              <a:t>c</a:t>
            </a:r>
            <a:endParaRPr lang="en-US" altLang="en-US" sz="20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/>
              <a:t>a</a:t>
            </a:r>
            <a:r>
              <a:rPr lang="en-US" altLang="en-US" sz="2000" baseline="30000"/>
              <a:t>b</a:t>
            </a:r>
            <a:r>
              <a:rPr lang="en-US" altLang="en-US" sz="2000"/>
              <a:t> /a</a:t>
            </a:r>
            <a:r>
              <a:rPr lang="en-US" altLang="en-US" sz="2000" baseline="30000"/>
              <a:t>c</a:t>
            </a:r>
            <a:r>
              <a:rPr lang="en-US" altLang="en-US" sz="2000"/>
              <a:t> = a</a:t>
            </a:r>
            <a:r>
              <a:rPr lang="en-US" altLang="en-US" sz="2000" baseline="30000"/>
              <a:t>(b-c)</a:t>
            </a:r>
            <a:endParaRPr lang="en-US" altLang="en-US" sz="20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/>
              <a:t>b = a </a:t>
            </a:r>
            <a:r>
              <a:rPr lang="en-US" altLang="en-US" sz="2000" baseline="30000"/>
              <a:t>log</a:t>
            </a:r>
            <a:r>
              <a:rPr lang="en-US" altLang="en-US" sz="2000" baseline="-11000"/>
              <a:t>a</a:t>
            </a:r>
            <a:r>
              <a:rPr lang="en-US" altLang="en-US" sz="2000" baseline="30000"/>
              <a:t>b</a:t>
            </a:r>
            <a:endParaRPr lang="en-US" altLang="en-US" sz="20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/>
              <a:t>b</a:t>
            </a:r>
            <a:r>
              <a:rPr lang="en-US" altLang="en-US" sz="2000" baseline="30000"/>
              <a:t>c</a:t>
            </a:r>
            <a:r>
              <a:rPr lang="en-US" altLang="en-US" sz="2000"/>
              <a:t> = a </a:t>
            </a:r>
            <a:r>
              <a:rPr lang="en-US" altLang="en-US" sz="2000" baseline="30000"/>
              <a:t>c*log</a:t>
            </a:r>
            <a:r>
              <a:rPr lang="en-US" altLang="en-US" sz="2000" baseline="-11000"/>
              <a:t>a</a:t>
            </a:r>
            <a:r>
              <a:rPr lang="en-US" altLang="en-US" sz="2000" baseline="30000"/>
              <a:t>b</a:t>
            </a:r>
            <a:endParaRPr lang="en-US" altLang="en-US" sz="2000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7813675" y="228600"/>
          <a:ext cx="873125" cy="1981200"/>
        </p:xfrm>
        <a:graphic>
          <a:graphicData uri="http://schemas.openxmlformats.org/presentationml/2006/ole">
            <p:oleObj spid="_x0000_s41991" name="Clip" r:id="rId3" imgW="4671000" imgH="10590840" progId="MS_ClipArt_Gallery.2">
              <p:embed/>
            </p:oleObj>
          </a:graphicData>
        </a:graphic>
      </p:graphicFrame>
      <p:sp>
        <p:nvSpPr>
          <p:cNvPr id="41992" name="Rectangle 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33400" y="16002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r>
              <a:rPr lang="en-US" altLang="en-US"/>
              <a:t>Summations  (Sec. 1.3.1)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r>
              <a:rPr lang="en-US" altLang="en-US"/>
              <a:t>Logarithms and Exponents (Sec. 1.3.2)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endParaRPr lang="en-US" altLang="en-US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endParaRPr lang="en-US" altLang="en-US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endParaRPr lang="en-US" altLang="en-US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endParaRPr lang="en-US" altLang="en-US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endParaRPr lang="en-US" altLang="en-US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endParaRPr lang="en-US" altLang="en-US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endParaRPr lang="en-US" altLang="en-US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r>
              <a:rPr lang="en-US" altLang="en-US"/>
              <a:t>Proof techniques (Sec. 1.3.3)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</a:pPr>
            <a:r>
              <a:rPr lang="en-US" altLang="en-US"/>
              <a:t>Basic probability (Sec. 1.3.4)</a:t>
            </a:r>
            <a:br>
              <a:rPr lang="en-US" altLang="en-US"/>
            </a:br>
            <a:endParaRPr lang="en-US" sz="1600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 you need to Review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4F39-EC96-44DE-A97A-4393D91E30C7}" type="slidenum">
              <a:rPr lang="en-US"/>
              <a:pPr/>
              <a:t>25</a:t>
            </a:fld>
            <a:endParaRPr 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5334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en-US" sz="4400">
                <a:solidFill>
                  <a:schemeClr val="tx2"/>
                </a:solidFill>
              </a:rPr>
              <a:t>Relatives of Big-Oh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09600" y="16002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en-US" sz="2000" b="1"/>
              <a:t>big-Omega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f(n) is </a:t>
            </a:r>
            <a:r>
              <a:rPr lang="en-US" altLang="en-US" sz="2000">
                <a:sym typeface="Symbol" pitchFamily="18" charset="2"/>
              </a:rPr>
              <a:t>(g(n)) if there is a constant c &gt; 0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en-US" sz="2000">
                <a:sym typeface="Symbol" pitchFamily="18" charset="2"/>
              </a:rPr>
              <a:t>	and an integer constant n</a:t>
            </a:r>
            <a:r>
              <a:rPr lang="en-US" altLang="en-US" sz="2000" baseline="-25000">
                <a:sym typeface="Symbol" pitchFamily="18" charset="2"/>
              </a:rPr>
              <a:t>0</a:t>
            </a:r>
            <a:r>
              <a:rPr lang="en-US" altLang="en-US" sz="2000">
                <a:sym typeface="Symbol" pitchFamily="18" charset="2"/>
              </a:rPr>
              <a:t>  1 such that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en-US" sz="2000">
                <a:sym typeface="Symbol" pitchFamily="18" charset="2"/>
              </a:rPr>
              <a:t>	f(n)  c</a:t>
            </a:r>
            <a:r>
              <a:rPr lang="en-US" altLang="en-US" sz="2000">
                <a:cs typeface="Arial" pitchFamily="34" charset="0"/>
                <a:sym typeface="Symbol" pitchFamily="18" charset="2"/>
              </a:rPr>
              <a:t>•</a:t>
            </a:r>
            <a:r>
              <a:rPr lang="en-US" altLang="en-US" sz="2000">
                <a:sym typeface="Symbol" pitchFamily="18" charset="2"/>
              </a:rPr>
              <a:t>g(n) for n  n</a:t>
            </a:r>
            <a:r>
              <a:rPr lang="en-US" altLang="en-US" sz="2000" baseline="-25000">
                <a:sym typeface="Symbol" pitchFamily="18" charset="2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en-US" sz="2000" b="1"/>
              <a:t>big-Theta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f(n) is </a:t>
            </a:r>
            <a:r>
              <a:rPr lang="en-US" altLang="en-US" sz="2000">
                <a:sym typeface="Symbol" pitchFamily="18" charset="2"/>
              </a:rPr>
              <a:t>(g(n)) if there are constants c’ &gt; 0 and c’’ &gt; 0 and an integer constant n</a:t>
            </a:r>
            <a:r>
              <a:rPr lang="en-US" altLang="en-US" sz="2000" baseline="-25000">
                <a:sym typeface="Symbol" pitchFamily="18" charset="2"/>
              </a:rPr>
              <a:t>0</a:t>
            </a:r>
            <a:r>
              <a:rPr lang="en-US" altLang="en-US" sz="2000">
                <a:sym typeface="Symbol" pitchFamily="18" charset="2"/>
              </a:rPr>
              <a:t>  1 such that c’</a:t>
            </a:r>
            <a:r>
              <a:rPr lang="en-US" altLang="en-US" sz="2000">
                <a:cs typeface="Arial" pitchFamily="34" charset="0"/>
                <a:sym typeface="Symbol" pitchFamily="18" charset="2"/>
              </a:rPr>
              <a:t>•</a:t>
            </a:r>
            <a:r>
              <a:rPr lang="en-US" altLang="en-US" sz="2000">
                <a:sym typeface="Symbol" pitchFamily="18" charset="2"/>
              </a:rPr>
              <a:t>g(n)  f(n)  c’’</a:t>
            </a:r>
            <a:r>
              <a:rPr lang="en-US" altLang="en-US" sz="2000">
                <a:cs typeface="Arial" pitchFamily="34" charset="0"/>
                <a:sym typeface="Symbol" pitchFamily="18" charset="2"/>
              </a:rPr>
              <a:t>•</a:t>
            </a:r>
            <a:r>
              <a:rPr lang="en-US" altLang="en-US" sz="2000">
                <a:sym typeface="Symbol" pitchFamily="18" charset="2"/>
              </a:rPr>
              <a:t>g(n) for n  n</a:t>
            </a:r>
            <a:r>
              <a:rPr lang="en-US" altLang="en-US" sz="2000" baseline="-25000">
                <a:sym typeface="Symbol" pitchFamily="18" charset="2"/>
              </a:rPr>
              <a:t>0</a:t>
            </a:r>
            <a:endParaRPr lang="en-US" altLang="en-US" sz="20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en-US" sz="2000" b="1"/>
              <a:t>little-oh</a:t>
            </a:r>
            <a:endParaRPr lang="en-US" altLang="en-US" sz="20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f(n) is </a:t>
            </a:r>
            <a:r>
              <a:rPr lang="en-US" altLang="en-US" sz="2000">
                <a:sym typeface="Symbol" pitchFamily="18" charset="2"/>
              </a:rPr>
              <a:t>o(g(n)) if, for any constant c &gt; 0, there is an integer constant n</a:t>
            </a:r>
            <a:r>
              <a:rPr lang="en-US" altLang="en-US" sz="2000" baseline="-25000">
                <a:sym typeface="Symbol" pitchFamily="18" charset="2"/>
              </a:rPr>
              <a:t>0</a:t>
            </a:r>
            <a:r>
              <a:rPr lang="en-US" altLang="en-US" sz="2000">
                <a:sym typeface="Symbol" pitchFamily="18" charset="2"/>
              </a:rPr>
              <a:t>  0 such that f(n)  c</a:t>
            </a:r>
            <a:r>
              <a:rPr lang="en-US" altLang="en-US" sz="2000">
                <a:cs typeface="Arial" pitchFamily="34" charset="0"/>
                <a:sym typeface="Symbol" pitchFamily="18" charset="2"/>
              </a:rPr>
              <a:t>•</a:t>
            </a:r>
            <a:r>
              <a:rPr lang="en-US" altLang="en-US" sz="2000">
                <a:sym typeface="Symbol" pitchFamily="18" charset="2"/>
              </a:rPr>
              <a:t>g(n) for n  n</a:t>
            </a:r>
            <a:r>
              <a:rPr lang="en-US" altLang="en-US" sz="2000" baseline="-25000">
                <a:sym typeface="Symbol" pitchFamily="18" charset="2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en-US" sz="2000" b="1"/>
              <a:t>little-omega</a:t>
            </a:r>
            <a:endParaRPr lang="en-US" altLang="en-US" sz="20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f(n) is </a:t>
            </a:r>
            <a:r>
              <a:rPr lang="en-US" altLang="en-US" sz="2000">
                <a:sym typeface="Symbol" pitchFamily="18" charset="2"/>
              </a:rPr>
              <a:t>(g(n)) if, for any constant c &gt; 0, there is an integer constant n</a:t>
            </a:r>
            <a:r>
              <a:rPr lang="en-US" altLang="en-US" sz="2000" baseline="-25000">
                <a:sym typeface="Symbol" pitchFamily="18" charset="2"/>
              </a:rPr>
              <a:t>0</a:t>
            </a:r>
            <a:r>
              <a:rPr lang="en-US" altLang="en-US" sz="2000">
                <a:sym typeface="Symbol" pitchFamily="18" charset="2"/>
              </a:rPr>
              <a:t>  0 such that f(n)  c</a:t>
            </a:r>
            <a:r>
              <a:rPr lang="en-US" altLang="en-US" sz="2000">
                <a:cs typeface="Arial" pitchFamily="34" charset="0"/>
                <a:sym typeface="Symbol" pitchFamily="18" charset="2"/>
              </a:rPr>
              <a:t>•</a:t>
            </a:r>
            <a:r>
              <a:rPr lang="en-US" altLang="en-US" sz="2000">
                <a:sym typeface="Symbol" pitchFamily="18" charset="2"/>
              </a:rPr>
              <a:t>g(n) for n  n</a:t>
            </a:r>
            <a:r>
              <a:rPr lang="en-US" altLang="en-US" sz="2000" baseline="-25000">
                <a:sym typeface="Symbol" pitchFamily="18" charset="2"/>
              </a:rPr>
              <a:t>0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6248400" y="228600"/>
          <a:ext cx="2393950" cy="1714500"/>
        </p:xfrm>
        <a:graphic>
          <a:graphicData uri="http://schemas.openxmlformats.org/presentationml/2006/ole">
            <p:oleObj spid="_x0000_s44036" name="Clip" r:id="rId4" imgW="4331880" imgH="346896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0D4B-0AD8-441D-BABF-7AE2084D50B3}" type="slidenum">
              <a:rPr lang="en-US"/>
              <a:pPr/>
              <a:t>26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553200" cy="1295400"/>
          </a:xfrm>
        </p:spPr>
        <p:txBody>
          <a:bodyPr/>
          <a:lstStyle/>
          <a:p>
            <a:r>
              <a:rPr lang="en-US"/>
              <a:t>Intuition for Asymptotic Notation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28600" y="2133600"/>
            <a:ext cx="8915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000" b="1"/>
              <a:t>	</a:t>
            </a:r>
            <a:r>
              <a:rPr lang="en-US" altLang="en-US" sz="2000" b="1">
                <a:solidFill>
                  <a:schemeClr val="tx2"/>
                </a:solidFill>
              </a:rPr>
              <a:t>Big-Oh</a:t>
            </a:r>
            <a:endParaRPr lang="en-US" altLang="en-US" sz="2000" b="1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f(n) is </a:t>
            </a:r>
            <a:r>
              <a:rPr lang="en-US" altLang="en-US" sz="2000">
                <a:sym typeface="Symbol" pitchFamily="18" charset="2"/>
              </a:rPr>
              <a:t>O(g(n)) if f(n) is asymptotically </a:t>
            </a:r>
            <a:r>
              <a:rPr lang="en-US" altLang="en-US" sz="2000" b="1">
                <a:sym typeface="Symbol" pitchFamily="18" charset="2"/>
              </a:rPr>
              <a:t>less than or equal</a:t>
            </a:r>
            <a:r>
              <a:rPr lang="en-US" altLang="en-US" sz="2000">
                <a:sym typeface="Symbol" pitchFamily="18" charset="2"/>
              </a:rPr>
              <a:t> to g(n)</a:t>
            </a:r>
            <a:endParaRPr lang="en-US" altLang="en-US" sz="1800" b="1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000" b="1"/>
              <a:t>	</a:t>
            </a:r>
            <a:r>
              <a:rPr lang="en-US" altLang="en-US" sz="2000" b="1">
                <a:solidFill>
                  <a:schemeClr val="tx2"/>
                </a:solidFill>
              </a:rPr>
              <a:t>big-Omega</a:t>
            </a:r>
            <a:endParaRPr lang="en-US" altLang="en-US" sz="2000" b="1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f(n) is </a:t>
            </a:r>
            <a:r>
              <a:rPr lang="en-US" altLang="en-US" sz="2000">
                <a:sym typeface="Symbol" pitchFamily="18" charset="2"/>
              </a:rPr>
              <a:t>(g(n)) if f(n) is asymptotically </a:t>
            </a:r>
            <a:r>
              <a:rPr lang="en-US" altLang="en-US" sz="2000" b="1">
                <a:sym typeface="Symbol" pitchFamily="18" charset="2"/>
              </a:rPr>
              <a:t>greater than or equal</a:t>
            </a:r>
            <a:r>
              <a:rPr lang="en-US" altLang="en-US" sz="2000">
                <a:sym typeface="Symbol" pitchFamily="18" charset="2"/>
              </a:rPr>
              <a:t> to g(n)</a:t>
            </a:r>
            <a:endParaRPr lang="en-US" altLang="en-US" sz="2000" baseline="-2500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000" b="1"/>
              <a:t>	</a:t>
            </a:r>
            <a:r>
              <a:rPr lang="en-US" altLang="en-US" sz="2000" b="1">
                <a:solidFill>
                  <a:schemeClr val="tx2"/>
                </a:solidFill>
              </a:rPr>
              <a:t>big-Theta</a:t>
            </a:r>
            <a:endParaRPr lang="en-US" altLang="en-US" sz="2000" b="1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f(n) is </a:t>
            </a:r>
            <a:r>
              <a:rPr lang="en-US" altLang="en-US" sz="2000">
                <a:sym typeface="Symbol" pitchFamily="18" charset="2"/>
              </a:rPr>
              <a:t>(g(n)) if f(n) is asymptotically </a:t>
            </a:r>
            <a:r>
              <a:rPr lang="en-US" altLang="en-US" sz="2000" b="1">
                <a:sym typeface="Symbol" pitchFamily="18" charset="2"/>
              </a:rPr>
              <a:t>equal</a:t>
            </a:r>
            <a:r>
              <a:rPr lang="en-US" altLang="en-US" sz="2000">
                <a:sym typeface="Symbol" pitchFamily="18" charset="2"/>
              </a:rPr>
              <a:t> to g(n)</a:t>
            </a:r>
            <a:endParaRPr lang="en-US" altLang="en-US" sz="20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000" b="1"/>
              <a:t>	</a:t>
            </a:r>
            <a:r>
              <a:rPr lang="en-US" altLang="en-US" sz="2000" b="1">
                <a:solidFill>
                  <a:schemeClr val="tx2"/>
                </a:solidFill>
              </a:rPr>
              <a:t>little-oh</a:t>
            </a:r>
            <a:endParaRPr lang="en-US" altLang="en-US" sz="20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f(n) is </a:t>
            </a:r>
            <a:r>
              <a:rPr lang="en-US" altLang="en-US" sz="2000">
                <a:sym typeface="Symbol" pitchFamily="18" charset="2"/>
              </a:rPr>
              <a:t>o(g(n)) if f(n) is asymptotically </a:t>
            </a:r>
            <a:r>
              <a:rPr lang="en-US" altLang="en-US" sz="2000" b="1">
                <a:sym typeface="Symbol" pitchFamily="18" charset="2"/>
              </a:rPr>
              <a:t>strictly less</a:t>
            </a:r>
            <a:r>
              <a:rPr lang="en-US" altLang="en-US" sz="2000">
                <a:sym typeface="Symbol" pitchFamily="18" charset="2"/>
              </a:rPr>
              <a:t> than g(n)</a:t>
            </a:r>
            <a:endParaRPr lang="en-US" altLang="en-US" sz="2000" baseline="-2500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000" b="1"/>
              <a:t>	</a:t>
            </a:r>
            <a:r>
              <a:rPr lang="en-US" altLang="en-US" sz="2000" b="1">
                <a:solidFill>
                  <a:schemeClr val="tx2"/>
                </a:solidFill>
              </a:rPr>
              <a:t>little-omega</a:t>
            </a:r>
            <a:endParaRPr lang="en-US" altLang="en-US" sz="20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f(n) is </a:t>
            </a:r>
            <a:r>
              <a:rPr lang="en-US" altLang="en-US" sz="2000">
                <a:sym typeface="Symbol" pitchFamily="18" charset="2"/>
              </a:rPr>
              <a:t>(g(n)) if is asymptotically </a:t>
            </a:r>
            <a:r>
              <a:rPr lang="en-US" altLang="en-US" sz="2000" b="1">
                <a:sym typeface="Symbol" pitchFamily="18" charset="2"/>
              </a:rPr>
              <a:t>strictly greater</a:t>
            </a:r>
            <a:r>
              <a:rPr lang="en-US" altLang="en-US" sz="2000">
                <a:sym typeface="Symbol" pitchFamily="18" charset="2"/>
              </a:rPr>
              <a:t> than g(n)</a:t>
            </a:r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6705600" y="152400"/>
          <a:ext cx="1752600" cy="1749425"/>
        </p:xfrm>
        <a:graphic>
          <a:graphicData uri="http://schemas.openxmlformats.org/presentationml/2006/ole">
            <p:oleObj spid="_x0000_s47110" name="Clip" r:id="rId3" imgW="878400" imgH="8766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1E37-CE60-4EAD-AF80-F42995CAB554}" type="slidenum">
              <a:rPr lang="en-US"/>
              <a:pPr/>
              <a:t>27</a:t>
            </a:fld>
            <a:endParaRPr 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2286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en-US" sz="4400">
                <a:solidFill>
                  <a:schemeClr val="tx2"/>
                </a:solidFill>
              </a:rPr>
              <a:t>Example Uses of the Relatives of Big-Oh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62000" y="4884738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f(n) is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(g(n)) if, for any constant c &gt; 0, there is an integer constant 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 0 such that f(n)  c</a:t>
            </a:r>
            <a:r>
              <a:rPr lang="en-US" sz="2000">
                <a:latin typeface="Times New Roman" pitchFamily="18" charset="0"/>
                <a:cs typeface="Arial" pitchFamily="34" charset="0"/>
                <a:sym typeface="Symbol" pitchFamily="18" charset="2"/>
              </a:rPr>
              <a:t>•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g(n) for n  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</a:p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  <a:sym typeface="Symbol" pitchFamily="18" charset="2"/>
              </a:rPr>
              <a:t>need 5n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 c</a:t>
            </a:r>
            <a:r>
              <a:rPr lang="en-US" sz="2000">
                <a:latin typeface="Times New Roman" pitchFamily="18" charset="0"/>
                <a:cs typeface="Arial" pitchFamily="34" charset="0"/>
                <a:sym typeface="Symbol" pitchFamily="18" charset="2"/>
              </a:rPr>
              <a:t>•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 given c, the 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that satifies this is 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 c/5  0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762000" y="4478338"/>
            <a:ext cx="7924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b="1">
                <a:latin typeface="Times New Roman" pitchFamily="18" charset="0"/>
              </a:rPr>
              <a:t>5n</a:t>
            </a:r>
            <a:r>
              <a:rPr lang="en-US" sz="2000" b="1" baseline="30000">
                <a:latin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</a:rPr>
              <a:t> is </a:t>
            </a:r>
            <a:r>
              <a:rPr lang="en-US" sz="2000" b="1"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sz="2000" b="1">
                <a:latin typeface="Times New Roman" pitchFamily="18" charset="0"/>
              </a:rPr>
              <a:t>(n)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762000" y="35306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f(n) is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(g(n)) if there is a constant c &gt; 0 and an integer constant 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 1 such that f(n)  c</a:t>
            </a:r>
            <a:r>
              <a:rPr lang="en-US" sz="2000">
                <a:latin typeface="Times New Roman" pitchFamily="18" charset="0"/>
                <a:cs typeface="Arial" pitchFamily="34" charset="0"/>
                <a:sym typeface="Symbol" pitchFamily="18" charset="2"/>
              </a:rPr>
              <a:t>•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g(n) for n  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</a:p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  <a:sym typeface="Symbol" pitchFamily="18" charset="2"/>
              </a:rPr>
              <a:t>let c = 1 and 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= 1</a:t>
            </a:r>
            <a:endParaRPr lang="en-US" sz="200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762000" y="3114675"/>
            <a:ext cx="792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b="1">
                <a:latin typeface="Times New Roman" pitchFamily="18" charset="0"/>
              </a:rPr>
              <a:t>5n</a:t>
            </a:r>
            <a:r>
              <a:rPr lang="en-US" sz="2000" b="1" baseline="30000">
                <a:latin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</a:rPr>
              <a:t> is </a:t>
            </a:r>
            <a:r>
              <a:rPr lang="en-US" sz="2000" b="1"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sz="2000" b="1">
                <a:latin typeface="Times New Roman" pitchFamily="18" charset="0"/>
              </a:rPr>
              <a:t>(n)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762000" y="2166938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f(n) is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(g(n)) if there is a constant c &gt; 0 and an integer constant 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 1 such that f(n)  c</a:t>
            </a:r>
            <a:r>
              <a:rPr lang="en-US" sz="2000">
                <a:latin typeface="Times New Roman" pitchFamily="18" charset="0"/>
                <a:cs typeface="Arial" pitchFamily="34" charset="0"/>
                <a:sym typeface="Symbol" pitchFamily="18" charset="2"/>
              </a:rPr>
              <a:t>•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g(n) for n  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</a:p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  <a:sym typeface="Symbol" pitchFamily="18" charset="2"/>
              </a:rPr>
              <a:t>let c = 5 and n</a:t>
            </a:r>
            <a:r>
              <a:rPr lang="en-US" sz="2000" baseline="-2500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= 1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762000" y="1752600"/>
            <a:ext cx="792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b="1">
                <a:latin typeface="Times New Roman" pitchFamily="18" charset="0"/>
              </a:rPr>
              <a:t>5n</a:t>
            </a:r>
            <a:r>
              <a:rPr lang="en-US" sz="2000" b="1" baseline="30000">
                <a:latin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</a:rPr>
              <a:t> is </a:t>
            </a:r>
            <a:r>
              <a:rPr lang="en-US" sz="2000" b="1"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sz="2000" b="1">
                <a:latin typeface="Times New Roman" pitchFamily="18" charset="0"/>
              </a:rPr>
              <a:t>(n</a:t>
            </a:r>
            <a:r>
              <a:rPr lang="en-US" sz="2000" b="1" baseline="30000">
                <a:latin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6781800" y="381000"/>
          <a:ext cx="1466850" cy="1676400"/>
        </p:xfrm>
        <a:graphic>
          <a:graphicData uri="http://schemas.openxmlformats.org/presentationml/2006/ole">
            <p:oleObj spid="_x0000_s45067" name="Clip" r:id="rId4" imgW="790560" imgH="90396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utoUpdateAnimBg="0"/>
      <p:bldP spid="45063" grpId="0" autoUpdateAnimBg="0"/>
      <p:bldP spid="450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2528-0B00-4502-958B-35078B05E2EA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Experiments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It is necessary to implement the algorithm, which may be difficult</a:t>
            </a:r>
          </a:p>
          <a:p>
            <a:pPr>
              <a:lnSpc>
                <a:spcPct val="90000"/>
              </a:lnSpc>
            </a:pPr>
            <a:r>
              <a:rPr lang="en-US"/>
              <a:t>Results may not be indicative of the running time on other inputs not included in the experiment. </a:t>
            </a:r>
          </a:p>
          <a:p>
            <a:pPr>
              <a:lnSpc>
                <a:spcPct val="90000"/>
              </a:lnSpc>
            </a:pPr>
            <a:r>
              <a:rPr lang="en-US"/>
              <a:t>In order to compare two algorithms, the same hardware and software environments must be used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705600" y="4876800"/>
          <a:ext cx="1811338" cy="1498600"/>
        </p:xfrm>
        <a:graphic>
          <a:graphicData uri="http://schemas.openxmlformats.org/presentationml/2006/ole">
            <p:oleObj spid="_x0000_s9220" name="Clip" r:id="rId3" imgW="1812240" imgH="149868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4A48-5B64-462D-9070-68FA3E1A41DB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Theoretical Analysis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r>
              <a:rPr lang="en-US"/>
              <a:t>Uses a high-level description of the algorithm instead of an implementation</a:t>
            </a:r>
          </a:p>
          <a:p>
            <a:r>
              <a:rPr lang="en-US"/>
              <a:t>Characterizes running time as a function of the input size, </a:t>
            </a:r>
            <a:r>
              <a:rPr lang="en-US" i="1"/>
              <a:t>n</a:t>
            </a:r>
            <a:r>
              <a:rPr lang="en-US"/>
              <a:t>.</a:t>
            </a:r>
          </a:p>
          <a:p>
            <a:r>
              <a:rPr lang="en-US"/>
              <a:t>Takes into account all possible inputs</a:t>
            </a:r>
          </a:p>
          <a:p>
            <a:r>
              <a:rPr lang="en-US"/>
              <a:t>Allows us to evaluate the speed of an algorithm independent of the hardware/software environment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7162800" y="228600"/>
          <a:ext cx="1495425" cy="2057400"/>
        </p:xfrm>
        <a:graphic>
          <a:graphicData uri="http://schemas.openxmlformats.org/presentationml/2006/ole">
            <p:oleObj spid="_x0000_s10244" name="Clip" r:id="rId3" imgW="2309760" imgH="31762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2308-BE37-4B1B-894D-5459D1758DD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 (</a:t>
            </a:r>
            <a:r>
              <a:rPr lang="en-US">
                <a:cs typeface="Tahoma" pitchFamily="34" charset="0"/>
              </a:rPr>
              <a:t>§</a:t>
            </a:r>
            <a:r>
              <a:rPr lang="en-US"/>
              <a:t>1.1)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6576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High-level description of an algorithm</a:t>
            </a:r>
          </a:p>
          <a:p>
            <a:pPr>
              <a:lnSpc>
                <a:spcPct val="90000"/>
              </a:lnSpc>
            </a:pPr>
            <a:r>
              <a:rPr lang="en-US" sz="2400"/>
              <a:t>More structured than English prose</a:t>
            </a:r>
          </a:p>
          <a:p>
            <a:pPr>
              <a:lnSpc>
                <a:spcPct val="90000"/>
              </a:lnSpc>
            </a:pPr>
            <a:r>
              <a:rPr lang="en-US" sz="2400"/>
              <a:t>Less detailed than a program</a:t>
            </a:r>
          </a:p>
          <a:p>
            <a:pPr>
              <a:lnSpc>
                <a:spcPct val="90000"/>
              </a:lnSpc>
            </a:pPr>
            <a:r>
              <a:rPr lang="en-US" sz="2400"/>
              <a:t>Preferred notation for describing algorithms</a:t>
            </a:r>
          </a:p>
          <a:p>
            <a:pPr>
              <a:lnSpc>
                <a:spcPct val="90000"/>
              </a:lnSpc>
            </a:pPr>
            <a:r>
              <a:rPr lang="en-US" sz="2400"/>
              <a:t>Hides program design issues</a:t>
            </a:r>
          </a:p>
        </p:txBody>
      </p:sp>
      <p:sp>
        <p:nvSpPr>
          <p:cNvPr id="11270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5410200"/>
            <a:ext cx="381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/>
              <a:t>	</a:t>
            </a:r>
          </a:p>
        </p:txBody>
      </p: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4343400" y="1595438"/>
            <a:ext cx="4495800" cy="4119562"/>
            <a:chOff x="2688" y="1056"/>
            <a:chExt cx="2832" cy="2595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2688" y="1632"/>
              <a:ext cx="2832" cy="2019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228600"/>
              <a:r>
                <a:rPr lang="en-US" b="1">
                  <a:solidFill>
                    <a:srgbClr val="000000"/>
                  </a:solidFill>
                  <a:latin typeface="Times New Roman" pitchFamily="18" charset="0"/>
                </a:rPr>
                <a:t>Algorithm</a:t>
              </a:r>
              <a:r>
                <a:rPr lang="en-US">
                  <a:latin typeface="Times New Roman" pitchFamily="18" charset="0"/>
                </a:rPr>
                <a:t> </a:t>
              </a:r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arrayMax</a:t>
              </a: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(</a:t>
              </a:r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A</a:t>
              </a: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, </a:t>
              </a:r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n</a:t>
              </a: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)</a:t>
              </a:r>
            </a:p>
            <a:p>
              <a:pPr defTabSz="228600"/>
              <a:r>
                <a:rPr lang="en-US" b="1">
                  <a:solidFill>
                    <a:schemeClr val="tx2"/>
                  </a:solidFill>
                  <a:latin typeface="Times New Roman" pitchFamily="18" charset="0"/>
                </a:rPr>
                <a:t>	</a:t>
              </a:r>
              <a:r>
                <a:rPr lang="en-US" b="1">
                  <a:solidFill>
                    <a:srgbClr val="000000"/>
                  </a:solidFill>
                  <a:latin typeface="Times New Roman" pitchFamily="18" charset="0"/>
                </a:rPr>
                <a:t>Input</a:t>
              </a:r>
              <a:r>
                <a:rPr lang="en-US">
                  <a:latin typeface="Times New Roman" pitchFamily="18" charset="0"/>
                </a:rPr>
                <a:t> 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array 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 of 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</a:rPr>
                <a:t>n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 integers</a:t>
              </a:r>
            </a:p>
            <a:p>
              <a:pPr defTabSz="228600"/>
              <a:r>
                <a:rPr lang="en-US" b="1">
                  <a:solidFill>
                    <a:schemeClr val="tx2"/>
                  </a:solidFill>
                  <a:latin typeface="Times New Roman" pitchFamily="18" charset="0"/>
                </a:rPr>
                <a:t>	</a:t>
              </a:r>
              <a:r>
                <a:rPr lang="en-US" b="1">
                  <a:solidFill>
                    <a:srgbClr val="000000"/>
                  </a:solidFill>
                  <a:latin typeface="Times New Roman" pitchFamily="18" charset="0"/>
                </a:rPr>
                <a:t>Output</a:t>
              </a:r>
              <a:r>
                <a:rPr lang="en-US">
                  <a:latin typeface="Times New Roman" pitchFamily="18" charset="0"/>
                </a:rPr>
                <a:t> 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maximum element of 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</a:p>
            <a:p>
              <a:pPr defTabSz="228600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	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</a:rPr>
                <a:t>currentMax</a:t>
              </a: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 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n-US">
                  <a:solidFill>
                    <a:schemeClr val="tx2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[0]</a:t>
              </a:r>
              <a:endParaRPr lang="en-US">
                <a:solidFill>
                  <a:schemeClr val="accent2"/>
                </a:solidFill>
                <a:latin typeface="Times New Roman" pitchFamily="18" charset="0"/>
              </a:endParaRPr>
            </a:p>
            <a:p>
              <a:pPr defTabSz="228600"/>
              <a:r>
                <a:rPr lang="en-US">
                  <a:latin typeface="Times New Roman" pitchFamily="18" charset="0"/>
                </a:rPr>
                <a:t>	</a:t>
              </a:r>
              <a:r>
                <a:rPr lang="en-US" b="1">
                  <a:solidFill>
                    <a:srgbClr val="000000"/>
                  </a:solidFill>
                  <a:latin typeface="Times New Roman" pitchFamily="18" charset="0"/>
                </a:rPr>
                <a:t>for</a:t>
              </a:r>
              <a:r>
                <a:rPr lang="en-US">
                  <a:latin typeface="Times New Roman" pitchFamily="18" charset="0"/>
                </a:rPr>
                <a:t> 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</a:rPr>
                <a:t>i</a:t>
              </a: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 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n-US">
                  <a:solidFill>
                    <a:schemeClr val="tx2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1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to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  1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do</a:t>
              </a:r>
            </a:p>
            <a:p>
              <a:pPr defTabSz="228600"/>
              <a:r>
                <a:rPr lang="en-US">
                  <a:latin typeface="Times New Roman" pitchFamily="18" charset="0"/>
                  <a:sym typeface="Symbol" pitchFamily="18" charset="2"/>
                </a:rPr>
                <a:t>		</a:t>
              </a:r>
              <a:r>
                <a:rPr lang="en-US" b="1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if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[</a:t>
              </a:r>
              <a:r>
                <a:rPr lang="en-US" i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i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]  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currentMax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then</a:t>
              </a:r>
            </a:p>
            <a:p>
              <a:pPr defTabSz="228600"/>
              <a:r>
                <a:rPr lang="en-US">
                  <a:latin typeface="Times New Roman" pitchFamily="18" charset="0"/>
                  <a:sym typeface="Symbol" pitchFamily="18" charset="2"/>
                </a:rPr>
                <a:t>			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currentMax</a:t>
              </a:r>
              <a:r>
                <a:rPr lang="en-US">
                  <a:solidFill>
                    <a:schemeClr val="tx2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[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i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]</a:t>
              </a:r>
            </a:p>
            <a:p>
              <a:pPr defTabSz="228600"/>
              <a:r>
                <a:rPr lang="en-US">
                  <a:latin typeface="Times New Roman" pitchFamily="18" charset="0"/>
                  <a:sym typeface="Symbol" pitchFamily="18" charset="2"/>
                </a:rPr>
                <a:t>	</a:t>
              </a:r>
              <a:r>
                <a:rPr lang="en-US" b="1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return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currentMax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 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3192" y="1056"/>
              <a:ext cx="182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Example: find max element of an array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8570-EBA4-4B7E-AF0D-BC7FDEC632A3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 Details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905000"/>
            <a:ext cx="4267200" cy="4114800"/>
          </a:xfrm>
        </p:spPr>
        <p:txBody>
          <a:bodyPr/>
          <a:lstStyle/>
          <a:p>
            <a:r>
              <a:rPr lang="en-US" sz="2400"/>
              <a:t>Control flow</a:t>
            </a:r>
          </a:p>
          <a:p>
            <a:pPr lvl="1"/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if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then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else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…]</a:t>
            </a:r>
          </a:p>
          <a:p>
            <a:pPr lvl="1"/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while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do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</a:t>
            </a:r>
          </a:p>
          <a:p>
            <a:pPr lvl="1"/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repeat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until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</a:t>
            </a:r>
          </a:p>
          <a:p>
            <a:pPr lvl="1"/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do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</a:t>
            </a:r>
          </a:p>
          <a:p>
            <a:pPr lvl="1"/>
            <a:r>
              <a:rPr lang="en-US" sz="2000"/>
              <a:t>Indentation replaces braces </a:t>
            </a:r>
          </a:p>
          <a:p>
            <a:r>
              <a:rPr lang="en-US" sz="2400"/>
              <a:t>Method declaration</a:t>
            </a:r>
          </a:p>
          <a:p>
            <a:pPr lvl="1"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Algorithm </a:t>
            </a:r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method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arg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[, </a:t>
            </a:r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arg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…])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Input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Output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3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05000"/>
            <a:ext cx="3657600" cy="40386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Method call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</a:rPr>
              <a:t>var.method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</a:rPr>
              <a:t>arg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 [, </a:t>
            </a: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</a:rPr>
              <a:t>arg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…])</a:t>
            </a:r>
          </a:p>
          <a:p>
            <a:pPr>
              <a:lnSpc>
                <a:spcPct val="90000"/>
              </a:lnSpc>
            </a:pPr>
            <a:r>
              <a:rPr lang="en-US" sz="2400"/>
              <a:t>Return value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return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</a:rPr>
              <a:t>expression</a:t>
            </a:r>
          </a:p>
          <a:p>
            <a:pPr>
              <a:lnSpc>
                <a:spcPct val="90000"/>
              </a:lnSpc>
            </a:pPr>
            <a:r>
              <a:rPr lang="en-US" sz="2400"/>
              <a:t>Expressions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Tx/>
              <a:buFont typeface="Symbol" pitchFamily="18" charset="2"/>
              <a:buChar char="¬"/>
            </a:pPr>
            <a:r>
              <a:rPr lang="en-US" sz="2000">
                <a:sym typeface="Symbol" pitchFamily="18" charset="2"/>
              </a:rPr>
              <a:t>Assignment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(like </a:t>
            </a:r>
            <a:r>
              <a:rPr lang="en-US" sz="2000">
                <a:cs typeface="Tahoma" pitchFamily="34" charset="0"/>
                <a:sym typeface="Symbol" pitchFamily="18" charset="2"/>
              </a:rPr>
              <a:t> </a:t>
            </a:r>
            <a:r>
              <a:rPr lang="en-US" sz="2000">
                <a:sym typeface="Symbol" pitchFamily="18" charset="2"/>
              </a:rPr>
              <a:t>in Java)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Tx/>
              <a:buFont typeface="Symbol" pitchFamily="18" charset="2"/>
              <a:buChar char="="/>
            </a:pPr>
            <a:r>
              <a:rPr lang="en-US" sz="2000">
                <a:sym typeface="Symbol" pitchFamily="18" charset="2"/>
              </a:rPr>
              <a:t>Equality testing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(like </a:t>
            </a:r>
            <a:r>
              <a:rPr lang="en-US" sz="2000">
                <a:cs typeface="Tahoma" pitchFamily="34" charset="0"/>
                <a:sym typeface="Symbol" pitchFamily="18" charset="2"/>
              </a:rPr>
              <a:t> in Java)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Tx/>
              <a:buFont typeface="Symbol" pitchFamily="18" charset="2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  <a:cs typeface="Tahoma" pitchFamily="34" charset="0"/>
                <a:sym typeface="Symbol" pitchFamily="18" charset="2"/>
              </a:rPr>
              <a:t>n</a:t>
            </a:r>
            <a:r>
              <a:rPr lang="en-US" sz="2000" baseline="30000">
                <a:solidFill>
                  <a:schemeClr val="accent2"/>
                </a:solidFill>
                <a:latin typeface="Times New Roman" pitchFamily="18" charset="0"/>
                <a:cs typeface="Tahoma" pitchFamily="34" charset="0"/>
                <a:sym typeface="Symbol" pitchFamily="18" charset="2"/>
              </a:rPr>
              <a:t>2	</a:t>
            </a:r>
            <a:r>
              <a:rPr lang="en-US" sz="2000">
                <a:cs typeface="Tahoma" pitchFamily="34" charset="0"/>
                <a:sym typeface="Symbol" pitchFamily="18" charset="2"/>
              </a:rPr>
              <a:t>Superscripts and other mathematical formatting allowed</a:t>
            </a:r>
            <a:endParaRPr lang="en-US" sz="2000" baseline="30000">
              <a:cs typeface="Tahoma" pitchFamily="34" charset="0"/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grpSp>
        <p:nvGrpSpPr>
          <p:cNvPr id="13378" name="Group 66"/>
          <p:cNvGrpSpPr>
            <a:grpSpLocks/>
          </p:cNvGrpSpPr>
          <p:nvPr/>
        </p:nvGrpSpPr>
        <p:grpSpPr bwMode="auto">
          <a:xfrm flipH="1">
            <a:off x="6096000" y="381000"/>
            <a:ext cx="2057400" cy="1752600"/>
            <a:chOff x="148" y="195"/>
            <a:chExt cx="1107" cy="1001"/>
          </a:xfrm>
        </p:grpSpPr>
        <p:grpSp>
          <p:nvGrpSpPr>
            <p:cNvPr id="13333" name="Group 21"/>
            <p:cNvGrpSpPr>
              <a:grpSpLocks/>
            </p:cNvGrpSpPr>
            <p:nvPr/>
          </p:nvGrpSpPr>
          <p:grpSpPr bwMode="auto">
            <a:xfrm>
              <a:off x="746" y="434"/>
              <a:ext cx="509" cy="285"/>
              <a:chOff x="746" y="434"/>
              <a:chExt cx="509" cy="285"/>
            </a:xfrm>
          </p:grpSpPr>
          <p:grpSp>
            <p:nvGrpSpPr>
              <p:cNvPr id="13321" name="Group 9"/>
              <p:cNvGrpSpPr>
                <a:grpSpLocks/>
              </p:cNvGrpSpPr>
              <p:nvPr/>
            </p:nvGrpSpPr>
            <p:grpSpPr bwMode="auto">
              <a:xfrm>
                <a:off x="746" y="548"/>
                <a:ext cx="235" cy="171"/>
                <a:chOff x="746" y="548"/>
                <a:chExt cx="235" cy="171"/>
              </a:xfrm>
            </p:grpSpPr>
            <p:sp>
              <p:nvSpPr>
                <p:cNvPr id="13318" name="Freeform 6"/>
                <p:cNvSpPr>
                  <a:spLocks/>
                </p:cNvSpPr>
                <p:nvPr/>
              </p:nvSpPr>
              <p:spPr bwMode="auto">
                <a:xfrm>
                  <a:off x="746" y="548"/>
                  <a:ext cx="235" cy="170"/>
                </a:xfrm>
                <a:custGeom>
                  <a:avLst/>
                  <a:gdLst/>
                  <a:ahLst/>
                  <a:cxnLst>
                    <a:cxn ang="0">
                      <a:pos x="194" y="0"/>
                    </a:cxn>
                    <a:cxn ang="0">
                      <a:pos x="350" y="88"/>
                    </a:cxn>
                    <a:cxn ang="0">
                      <a:pos x="423" y="141"/>
                    </a:cxn>
                    <a:cxn ang="0">
                      <a:pos x="457" y="185"/>
                    </a:cxn>
                    <a:cxn ang="0">
                      <a:pos x="469" y="264"/>
                    </a:cxn>
                    <a:cxn ang="0">
                      <a:pos x="461" y="343"/>
                    </a:cxn>
                    <a:cxn ang="0">
                      <a:pos x="430" y="423"/>
                    </a:cxn>
                    <a:cxn ang="0">
                      <a:pos x="380" y="470"/>
                    </a:cxn>
                    <a:cxn ang="0">
                      <a:pos x="357" y="510"/>
                    </a:cxn>
                    <a:cxn ang="0">
                      <a:pos x="278" y="456"/>
                    </a:cxn>
                    <a:cxn ang="0">
                      <a:pos x="218" y="428"/>
                    </a:cxn>
                    <a:cxn ang="0">
                      <a:pos x="164" y="388"/>
                    </a:cxn>
                    <a:cxn ang="0">
                      <a:pos x="115" y="335"/>
                    </a:cxn>
                    <a:cxn ang="0">
                      <a:pos x="69" y="286"/>
                    </a:cxn>
                    <a:cxn ang="0">
                      <a:pos x="34" y="228"/>
                    </a:cxn>
                    <a:cxn ang="0">
                      <a:pos x="0" y="177"/>
                    </a:cxn>
                    <a:cxn ang="0">
                      <a:pos x="118" y="88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469" h="510">
                      <a:moveTo>
                        <a:pt x="194" y="0"/>
                      </a:moveTo>
                      <a:lnTo>
                        <a:pt x="350" y="88"/>
                      </a:lnTo>
                      <a:lnTo>
                        <a:pt x="423" y="141"/>
                      </a:lnTo>
                      <a:lnTo>
                        <a:pt x="457" y="185"/>
                      </a:lnTo>
                      <a:lnTo>
                        <a:pt x="469" y="264"/>
                      </a:lnTo>
                      <a:lnTo>
                        <a:pt x="461" y="343"/>
                      </a:lnTo>
                      <a:lnTo>
                        <a:pt x="430" y="423"/>
                      </a:lnTo>
                      <a:lnTo>
                        <a:pt x="380" y="470"/>
                      </a:lnTo>
                      <a:lnTo>
                        <a:pt x="357" y="510"/>
                      </a:lnTo>
                      <a:lnTo>
                        <a:pt x="278" y="456"/>
                      </a:lnTo>
                      <a:lnTo>
                        <a:pt x="218" y="428"/>
                      </a:lnTo>
                      <a:lnTo>
                        <a:pt x="164" y="388"/>
                      </a:lnTo>
                      <a:lnTo>
                        <a:pt x="115" y="335"/>
                      </a:lnTo>
                      <a:lnTo>
                        <a:pt x="69" y="286"/>
                      </a:lnTo>
                      <a:lnTo>
                        <a:pt x="34" y="228"/>
                      </a:lnTo>
                      <a:lnTo>
                        <a:pt x="0" y="177"/>
                      </a:lnTo>
                      <a:lnTo>
                        <a:pt x="118" y="88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319" name="Freeform 7"/>
                <p:cNvSpPr>
                  <a:spLocks/>
                </p:cNvSpPr>
                <p:nvPr/>
              </p:nvSpPr>
              <p:spPr bwMode="auto">
                <a:xfrm>
                  <a:off x="911" y="611"/>
                  <a:ext cx="66" cy="86"/>
                </a:xfrm>
                <a:custGeom>
                  <a:avLst/>
                  <a:gdLst/>
                  <a:ahLst/>
                  <a:cxnLst>
                    <a:cxn ang="0">
                      <a:pos x="55" y="36"/>
                    </a:cxn>
                    <a:cxn ang="0">
                      <a:pos x="88" y="6"/>
                    </a:cxn>
                    <a:cxn ang="0">
                      <a:pos x="116" y="0"/>
                    </a:cxn>
                    <a:cxn ang="0">
                      <a:pos x="132" y="8"/>
                    </a:cxn>
                    <a:cxn ang="0">
                      <a:pos x="99" y="56"/>
                    </a:cxn>
                    <a:cxn ang="0">
                      <a:pos x="81" y="102"/>
                    </a:cxn>
                    <a:cxn ang="0">
                      <a:pos x="72" y="157"/>
                    </a:cxn>
                    <a:cxn ang="0">
                      <a:pos x="78" y="182"/>
                    </a:cxn>
                    <a:cxn ang="0">
                      <a:pos x="105" y="217"/>
                    </a:cxn>
                    <a:cxn ang="0">
                      <a:pos x="69" y="242"/>
                    </a:cxn>
                    <a:cxn ang="0">
                      <a:pos x="39" y="241"/>
                    </a:cxn>
                    <a:cxn ang="0">
                      <a:pos x="5" y="257"/>
                    </a:cxn>
                    <a:cxn ang="0">
                      <a:pos x="0" y="201"/>
                    </a:cxn>
                    <a:cxn ang="0">
                      <a:pos x="7" y="154"/>
                    </a:cxn>
                    <a:cxn ang="0">
                      <a:pos x="30" y="87"/>
                    </a:cxn>
                    <a:cxn ang="0">
                      <a:pos x="55" y="36"/>
                    </a:cxn>
                  </a:cxnLst>
                  <a:rect l="0" t="0" r="r" b="b"/>
                  <a:pathLst>
                    <a:path w="132" h="257">
                      <a:moveTo>
                        <a:pt x="55" y="36"/>
                      </a:moveTo>
                      <a:lnTo>
                        <a:pt x="88" y="6"/>
                      </a:lnTo>
                      <a:lnTo>
                        <a:pt x="116" y="0"/>
                      </a:lnTo>
                      <a:lnTo>
                        <a:pt x="132" y="8"/>
                      </a:lnTo>
                      <a:lnTo>
                        <a:pt x="99" y="56"/>
                      </a:lnTo>
                      <a:lnTo>
                        <a:pt x="81" y="102"/>
                      </a:lnTo>
                      <a:lnTo>
                        <a:pt x="72" y="157"/>
                      </a:lnTo>
                      <a:lnTo>
                        <a:pt x="78" y="182"/>
                      </a:lnTo>
                      <a:lnTo>
                        <a:pt x="105" y="217"/>
                      </a:lnTo>
                      <a:lnTo>
                        <a:pt x="69" y="242"/>
                      </a:lnTo>
                      <a:lnTo>
                        <a:pt x="39" y="241"/>
                      </a:lnTo>
                      <a:lnTo>
                        <a:pt x="5" y="257"/>
                      </a:lnTo>
                      <a:lnTo>
                        <a:pt x="0" y="201"/>
                      </a:lnTo>
                      <a:lnTo>
                        <a:pt x="7" y="154"/>
                      </a:lnTo>
                      <a:lnTo>
                        <a:pt x="30" y="87"/>
                      </a:lnTo>
                      <a:lnTo>
                        <a:pt x="55" y="36"/>
                      </a:lnTo>
                      <a:close/>
                    </a:path>
                  </a:pathLst>
                </a:custGeom>
                <a:solidFill>
                  <a:srgbClr val="E0E0FF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320" name="Freeform 8"/>
                <p:cNvSpPr>
                  <a:spLocks/>
                </p:cNvSpPr>
                <p:nvPr/>
              </p:nvSpPr>
              <p:spPr bwMode="auto">
                <a:xfrm>
                  <a:off x="909" y="609"/>
                  <a:ext cx="66" cy="110"/>
                </a:xfrm>
                <a:custGeom>
                  <a:avLst/>
                  <a:gdLst/>
                  <a:ahLst/>
                  <a:cxnLst>
                    <a:cxn ang="0">
                      <a:pos x="30" y="329"/>
                    </a:cxn>
                    <a:cxn ang="0">
                      <a:pos x="13" y="290"/>
                    </a:cxn>
                    <a:cxn ang="0">
                      <a:pos x="0" y="227"/>
                    </a:cxn>
                    <a:cxn ang="0">
                      <a:pos x="9" y="157"/>
                    </a:cxn>
                    <a:cxn ang="0">
                      <a:pos x="30" y="88"/>
                    </a:cxn>
                    <a:cxn ang="0">
                      <a:pos x="62" y="35"/>
                    </a:cxn>
                    <a:cxn ang="0">
                      <a:pos x="95" y="5"/>
                    </a:cxn>
                    <a:cxn ang="0">
                      <a:pos x="131" y="0"/>
                    </a:cxn>
                  </a:cxnLst>
                  <a:rect l="0" t="0" r="r" b="b"/>
                  <a:pathLst>
                    <a:path w="131" h="329">
                      <a:moveTo>
                        <a:pt x="30" y="329"/>
                      </a:moveTo>
                      <a:lnTo>
                        <a:pt x="13" y="290"/>
                      </a:lnTo>
                      <a:lnTo>
                        <a:pt x="0" y="227"/>
                      </a:lnTo>
                      <a:lnTo>
                        <a:pt x="9" y="157"/>
                      </a:lnTo>
                      <a:lnTo>
                        <a:pt x="30" y="88"/>
                      </a:lnTo>
                      <a:lnTo>
                        <a:pt x="62" y="35"/>
                      </a:lnTo>
                      <a:lnTo>
                        <a:pt x="95" y="5"/>
                      </a:lnTo>
                      <a:lnTo>
                        <a:pt x="131" y="0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13332" name="Group 20"/>
              <p:cNvGrpSpPr>
                <a:grpSpLocks/>
              </p:cNvGrpSpPr>
              <p:nvPr/>
            </p:nvGrpSpPr>
            <p:grpSpPr bwMode="auto">
              <a:xfrm>
                <a:off x="943" y="434"/>
                <a:ext cx="312" cy="269"/>
                <a:chOff x="943" y="434"/>
                <a:chExt cx="312" cy="269"/>
              </a:xfrm>
            </p:grpSpPr>
            <p:sp>
              <p:nvSpPr>
                <p:cNvPr id="13322" name="Freeform 10"/>
                <p:cNvSpPr>
                  <a:spLocks/>
                </p:cNvSpPr>
                <p:nvPr/>
              </p:nvSpPr>
              <p:spPr bwMode="auto">
                <a:xfrm>
                  <a:off x="943" y="542"/>
                  <a:ext cx="140" cy="152"/>
                </a:xfrm>
                <a:custGeom>
                  <a:avLst/>
                  <a:gdLst/>
                  <a:ahLst/>
                  <a:cxnLst>
                    <a:cxn ang="0">
                      <a:pos x="11" y="297"/>
                    </a:cxn>
                    <a:cxn ang="0">
                      <a:pos x="22" y="270"/>
                    </a:cxn>
                    <a:cxn ang="0">
                      <a:pos x="32" y="250"/>
                    </a:cxn>
                    <a:cxn ang="0">
                      <a:pos x="46" y="238"/>
                    </a:cxn>
                    <a:cxn ang="0">
                      <a:pos x="66" y="220"/>
                    </a:cxn>
                    <a:cxn ang="0">
                      <a:pos x="82" y="203"/>
                    </a:cxn>
                    <a:cxn ang="0">
                      <a:pos x="96" y="183"/>
                    </a:cxn>
                    <a:cxn ang="0">
                      <a:pos x="106" y="164"/>
                    </a:cxn>
                    <a:cxn ang="0">
                      <a:pos x="124" y="148"/>
                    </a:cxn>
                    <a:cxn ang="0">
                      <a:pos x="147" y="136"/>
                    </a:cxn>
                    <a:cxn ang="0">
                      <a:pos x="165" y="118"/>
                    </a:cxn>
                    <a:cxn ang="0">
                      <a:pos x="173" y="84"/>
                    </a:cxn>
                    <a:cxn ang="0">
                      <a:pos x="189" y="61"/>
                    </a:cxn>
                    <a:cxn ang="0">
                      <a:pos x="212" y="3"/>
                    </a:cxn>
                    <a:cxn ang="0">
                      <a:pos x="225" y="0"/>
                    </a:cxn>
                    <a:cxn ang="0">
                      <a:pos x="237" y="11"/>
                    </a:cxn>
                    <a:cxn ang="0">
                      <a:pos x="245" y="25"/>
                    </a:cxn>
                    <a:cxn ang="0">
                      <a:pos x="247" y="52"/>
                    </a:cxn>
                    <a:cxn ang="0">
                      <a:pos x="239" y="86"/>
                    </a:cxn>
                    <a:cxn ang="0">
                      <a:pos x="228" y="101"/>
                    </a:cxn>
                    <a:cxn ang="0">
                      <a:pos x="219" y="118"/>
                    </a:cxn>
                    <a:cxn ang="0">
                      <a:pos x="208" y="148"/>
                    </a:cxn>
                    <a:cxn ang="0">
                      <a:pos x="221" y="142"/>
                    </a:cxn>
                    <a:cxn ang="0">
                      <a:pos x="241" y="142"/>
                    </a:cxn>
                    <a:cxn ang="0">
                      <a:pos x="249" y="148"/>
                    </a:cxn>
                    <a:cxn ang="0">
                      <a:pos x="271" y="166"/>
                    </a:cxn>
                    <a:cxn ang="0">
                      <a:pos x="279" y="195"/>
                    </a:cxn>
                    <a:cxn ang="0">
                      <a:pos x="280" y="238"/>
                    </a:cxn>
                    <a:cxn ang="0">
                      <a:pos x="275" y="290"/>
                    </a:cxn>
                    <a:cxn ang="0">
                      <a:pos x="262" y="324"/>
                    </a:cxn>
                    <a:cxn ang="0">
                      <a:pos x="248" y="366"/>
                    </a:cxn>
                    <a:cxn ang="0">
                      <a:pos x="225" y="412"/>
                    </a:cxn>
                    <a:cxn ang="0">
                      <a:pos x="211" y="439"/>
                    </a:cxn>
                    <a:cxn ang="0">
                      <a:pos x="194" y="452"/>
                    </a:cxn>
                    <a:cxn ang="0">
                      <a:pos x="173" y="456"/>
                    </a:cxn>
                    <a:cxn ang="0">
                      <a:pos x="150" y="452"/>
                    </a:cxn>
                    <a:cxn ang="0">
                      <a:pos x="130" y="443"/>
                    </a:cxn>
                    <a:cxn ang="0">
                      <a:pos x="117" y="433"/>
                    </a:cxn>
                    <a:cxn ang="0">
                      <a:pos x="105" y="422"/>
                    </a:cxn>
                    <a:cxn ang="0">
                      <a:pos x="93" y="428"/>
                    </a:cxn>
                    <a:cxn ang="0">
                      <a:pos x="76" y="431"/>
                    </a:cxn>
                    <a:cxn ang="0">
                      <a:pos x="58" y="434"/>
                    </a:cxn>
                    <a:cxn ang="0">
                      <a:pos x="34" y="428"/>
                    </a:cxn>
                    <a:cxn ang="0">
                      <a:pos x="19" y="414"/>
                    </a:cxn>
                    <a:cxn ang="0">
                      <a:pos x="5" y="387"/>
                    </a:cxn>
                    <a:cxn ang="0">
                      <a:pos x="0" y="347"/>
                    </a:cxn>
                    <a:cxn ang="0">
                      <a:pos x="7" y="304"/>
                    </a:cxn>
                    <a:cxn ang="0">
                      <a:pos x="11" y="297"/>
                    </a:cxn>
                  </a:cxnLst>
                  <a:rect l="0" t="0" r="r" b="b"/>
                  <a:pathLst>
                    <a:path w="280" h="456">
                      <a:moveTo>
                        <a:pt x="11" y="297"/>
                      </a:moveTo>
                      <a:lnTo>
                        <a:pt x="22" y="270"/>
                      </a:lnTo>
                      <a:lnTo>
                        <a:pt x="32" y="250"/>
                      </a:lnTo>
                      <a:lnTo>
                        <a:pt x="46" y="238"/>
                      </a:lnTo>
                      <a:lnTo>
                        <a:pt x="66" y="220"/>
                      </a:lnTo>
                      <a:lnTo>
                        <a:pt x="82" y="203"/>
                      </a:lnTo>
                      <a:lnTo>
                        <a:pt x="96" y="183"/>
                      </a:lnTo>
                      <a:lnTo>
                        <a:pt x="106" y="164"/>
                      </a:lnTo>
                      <a:lnTo>
                        <a:pt x="124" y="148"/>
                      </a:lnTo>
                      <a:lnTo>
                        <a:pt x="147" y="136"/>
                      </a:lnTo>
                      <a:lnTo>
                        <a:pt x="165" y="118"/>
                      </a:lnTo>
                      <a:lnTo>
                        <a:pt x="173" y="84"/>
                      </a:lnTo>
                      <a:lnTo>
                        <a:pt x="189" y="61"/>
                      </a:lnTo>
                      <a:lnTo>
                        <a:pt x="212" y="3"/>
                      </a:lnTo>
                      <a:lnTo>
                        <a:pt x="225" y="0"/>
                      </a:lnTo>
                      <a:lnTo>
                        <a:pt x="237" y="11"/>
                      </a:lnTo>
                      <a:lnTo>
                        <a:pt x="245" y="25"/>
                      </a:lnTo>
                      <a:lnTo>
                        <a:pt x="247" y="52"/>
                      </a:lnTo>
                      <a:lnTo>
                        <a:pt x="239" y="86"/>
                      </a:lnTo>
                      <a:lnTo>
                        <a:pt x="228" y="101"/>
                      </a:lnTo>
                      <a:lnTo>
                        <a:pt x="219" y="118"/>
                      </a:lnTo>
                      <a:lnTo>
                        <a:pt x="208" y="148"/>
                      </a:lnTo>
                      <a:lnTo>
                        <a:pt x="221" y="142"/>
                      </a:lnTo>
                      <a:lnTo>
                        <a:pt x="241" y="142"/>
                      </a:lnTo>
                      <a:lnTo>
                        <a:pt x="249" y="148"/>
                      </a:lnTo>
                      <a:lnTo>
                        <a:pt x="271" y="166"/>
                      </a:lnTo>
                      <a:lnTo>
                        <a:pt x="279" y="195"/>
                      </a:lnTo>
                      <a:lnTo>
                        <a:pt x="280" y="238"/>
                      </a:lnTo>
                      <a:lnTo>
                        <a:pt x="275" y="290"/>
                      </a:lnTo>
                      <a:lnTo>
                        <a:pt x="262" y="324"/>
                      </a:lnTo>
                      <a:lnTo>
                        <a:pt x="248" y="366"/>
                      </a:lnTo>
                      <a:lnTo>
                        <a:pt x="225" y="412"/>
                      </a:lnTo>
                      <a:lnTo>
                        <a:pt x="211" y="439"/>
                      </a:lnTo>
                      <a:lnTo>
                        <a:pt x="194" y="452"/>
                      </a:lnTo>
                      <a:lnTo>
                        <a:pt x="173" y="456"/>
                      </a:lnTo>
                      <a:lnTo>
                        <a:pt x="150" y="452"/>
                      </a:lnTo>
                      <a:lnTo>
                        <a:pt x="130" y="443"/>
                      </a:lnTo>
                      <a:lnTo>
                        <a:pt x="117" y="433"/>
                      </a:lnTo>
                      <a:lnTo>
                        <a:pt x="105" y="422"/>
                      </a:lnTo>
                      <a:lnTo>
                        <a:pt x="93" y="428"/>
                      </a:lnTo>
                      <a:lnTo>
                        <a:pt x="76" y="431"/>
                      </a:lnTo>
                      <a:lnTo>
                        <a:pt x="58" y="434"/>
                      </a:lnTo>
                      <a:lnTo>
                        <a:pt x="34" y="428"/>
                      </a:lnTo>
                      <a:lnTo>
                        <a:pt x="19" y="414"/>
                      </a:lnTo>
                      <a:lnTo>
                        <a:pt x="5" y="387"/>
                      </a:lnTo>
                      <a:lnTo>
                        <a:pt x="0" y="347"/>
                      </a:lnTo>
                      <a:lnTo>
                        <a:pt x="7" y="304"/>
                      </a:lnTo>
                      <a:lnTo>
                        <a:pt x="11" y="297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331" name="Group 19"/>
                <p:cNvGrpSpPr>
                  <a:grpSpLocks/>
                </p:cNvGrpSpPr>
                <p:nvPr/>
              </p:nvGrpSpPr>
              <p:grpSpPr bwMode="auto">
                <a:xfrm>
                  <a:off x="974" y="434"/>
                  <a:ext cx="281" cy="269"/>
                  <a:chOff x="974" y="434"/>
                  <a:chExt cx="281" cy="269"/>
                </a:xfrm>
              </p:grpSpPr>
              <p:grpSp>
                <p:nvGrpSpPr>
                  <p:cNvPr id="13325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974" y="434"/>
                    <a:ext cx="281" cy="235"/>
                    <a:chOff x="974" y="434"/>
                    <a:chExt cx="281" cy="235"/>
                  </a:xfrm>
                </p:grpSpPr>
                <p:sp>
                  <p:nvSpPr>
                    <p:cNvPr id="1332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974" y="434"/>
                      <a:ext cx="281" cy="235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627"/>
                        </a:cxn>
                        <a:cxn ang="0">
                          <a:pos x="35" y="580"/>
                        </a:cxn>
                        <a:cxn ang="0">
                          <a:pos x="77" y="515"/>
                        </a:cxn>
                        <a:cxn ang="0">
                          <a:pos x="128" y="453"/>
                        </a:cxn>
                        <a:cxn ang="0">
                          <a:pos x="166" y="414"/>
                        </a:cxn>
                        <a:cxn ang="0">
                          <a:pos x="197" y="400"/>
                        </a:cxn>
                        <a:cxn ang="0">
                          <a:pos x="218" y="392"/>
                        </a:cxn>
                        <a:cxn ang="0">
                          <a:pos x="232" y="373"/>
                        </a:cxn>
                        <a:cxn ang="0">
                          <a:pos x="227" y="329"/>
                        </a:cxn>
                        <a:cxn ang="0">
                          <a:pos x="235" y="280"/>
                        </a:cxn>
                        <a:cxn ang="0">
                          <a:pos x="255" y="233"/>
                        </a:cxn>
                        <a:cxn ang="0">
                          <a:pos x="285" y="181"/>
                        </a:cxn>
                        <a:cxn ang="0">
                          <a:pos x="329" y="127"/>
                        </a:cxn>
                        <a:cxn ang="0">
                          <a:pos x="376" y="76"/>
                        </a:cxn>
                        <a:cxn ang="0">
                          <a:pos x="421" y="35"/>
                        </a:cxn>
                        <a:cxn ang="0">
                          <a:pos x="470" y="7"/>
                        </a:cxn>
                        <a:cxn ang="0">
                          <a:pos x="504" y="0"/>
                        </a:cxn>
                        <a:cxn ang="0">
                          <a:pos x="534" y="13"/>
                        </a:cxn>
                        <a:cxn ang="0">
                          <a:pos x="552" y="38"/>
                        </a:cxn>
                        <a:cxn ang="0">
                          <a:pos x="560" y="72"/>
                        </a:cxn>
                        <a:cxn ang="0">
                          <a:pos x="557" y="121"/>
                        </a:cxn>
                        <a:cxn ang="0">
                          <a:pos x="541" y="174"/>
                        </a:cxn>
                        <a:cxn ang="0">
                          <a:pos x="521" y="220"/>
                        </a:cxn>
                        <a:cxn ang="0">
                          <a:pos x="492" y="270"/>
                        </a:cxn>
                        <a:cxn ang="0">
                          <a:pos x="459" y="311"/>
                        </a:cxn>
                        <a:cxn ang="0">
                          <a:pos x="414" y="358"/>
                        </a:cxn>
                        <a:cxn ang="0">
                          <a:pos x="371" y="397"/>
                        </a:cxn>
                        <a:cxn ang="0">
                          <a:pos x="335" y="419"/>
                        </a:cxn>
                        <a:cxn ang="0">
                          <a:pos x="302" y="422"/>
                        </a:cxn>
                        <a:cxn ang="0">
                          <a:pos x="272" y="417"/>
                        </a:cxn>
                        <a:cxn ang="0">
                          <a:pos x="252" y="426"/>
                        </a:cxn>
                        <a:cxn ang="0">
                          <a:pos x="239" y="450"/>
                        </a:cxn>
                        <a:cxn ang="0">
                          <a:pos x="228" y="491"/>
                        </a:cxn>
                        <a:cxn ang="0">
                          <a:pos x="201" y="537"/>
                        </a:cxn>
                        <a:cxn ang="0">
                          <a:pos x="160" y="587"/>
                        </a:cxn>
                        <a:cxn ang="0">
                          <a:pos x="129" y="630"/>
                        </a:cxn>
                        <a:cxn ang="0">
                          <a:pos x="99" y="668"/>
                        </a:cxn>
                        <a:cxn ang="0">
                          <a:pos x="74" y="692"/>
                        </a:cxn>
                        <a:cxn ang="0">
                          <a:pos x="46" y="704"/>
                        </a:cxn>
                        <a:cxn ang="0">
                          <a:pos x="21" y="705"/>
                        </a:cxn>
                        <a:cxn ang="0">
                          <a:pos x="1" y="692"/>
                        </a:cxn>
                        <a:cxn ang="0">
                          <a:pos x="0" y="659"/>
                        </a:cxn>
                        <a:cxn ang="0">
                          <a:pos x="7" y="627"/>
                        </a:cxn>
                      </a:cxnLst>
                      <a:rect l="0" t="0" r="r" b="b"/>
                      <a:pathLst>
                        <a:path w="560" h="705">
                          <a:moveTo>
                            <a:pt x="7" y="627"/>
                          </a:moveTo>
                          <a:lnTo>
                            <a:pt x="35" y="580"/>
                          </a:lnTo>
                          <a:lnTo>
                            <a:pt x="77" y="515"/>
                          </a:lnTo>
                          <a:lnTo>
                            <a:pt x="128" y="453"/>
                          </a:lnTo>
                          <a:lnTo>
                            <a:pt x="166" y="414"/>
                          </a:lnTo>
                          <a:lnTo>
                            <a:pt x="197" y="400"/>
                          </a:lnTo>
                          <a:lnTo>
                            <a:pt x="218" y="392"/>
                          </a:lnTo>
                          <a:lnTo>
                            <a:pt x="232" y="373"/>
                          </a:lnTo>
                          <a:lnTo>
                            <a:pt x="227" y="329"/>
                          </a:lnTo>
                          <a:lnTo>
                            <a:pt x="235" y="280"/>
                          </a:lnTo>
                          <a:lnTo>
                            <a:pt x="255" y="233"/>
                          </a:lnTo>
                          <a:lnTo>
                            <a:pt x="285" y="181"/>
                          </a:lnTo>
                          <a:lnTo>
                            <a:pt x="329" y="127"/>
                          </a:lnTo>
                          <a:lnTo>
                            <a:pt x="376" y="76"/>
                          </a:lnTo>
                          <a:lnTo>
                            <a:pt x="421" y="35"/>
                          </a:lnTo>
                          <a:lnTo>
                            <a:pt x="470" y="7"/>
                          </a:lnTo>
                          <a:lnTo>
                            <a:pt x="504" y="0"/>
                          </a:lnTo>
                          <a:lnTo>
                            <a:pt x="534" y="13"/>
                          </a:lnTo>
                          <a:lnTo>
                            <a:pt x="552" y="38"/>
                          </a:lnTo>
                          <a:lnTo>
                            <a:pt x="560" y="72"/>
                          </a:lnTo>
                          <a:lnTo>
                            <a:pt x="557" y="121"/>
                          </a:lnTo>
                          <a:lnTo>
                            <a:pt x="541" y="174"/>
                          </a:lnTo>
                          <a:lnTo>
                            <a:pt x="521" y="220"/>
                          </a:lnTo>
                          <a:lnTo>
                            <a:pt x="492" y="270"/>
                          </a:lnTo>
                          <a:lnTo>
                            <a:pt x="459" y="311"/>
                          </a:lnTo>
                          <a:lnTo>
                            <a:pt x="414" y="358"/>
                          </a:lnTo>
                          <a:lnTo>
                            <a:pt x="371" y="397"/>
                          </a:lnTo>
                          <a:lnTo>
                            <a:pt x="335" y="419"/>
                          </a:lnTo>
                          <a:lnTo>
                            <a:pt x="302" y="422"/>
                          </a:lnTo>
                          <a:lnTo>
                            <a:pt x="272" y="417"/>
                          </a:lnTo>
                          <a:lnTo>
                            <a:pt x="252" y="426"/>
                          </a:lnTo>
                          <a:lnTo>
                            <a:pt x="239" y="450"/>
                          </a:lnTo>
                          <a:lnTo>
                            <a:pt x="228" y="491"/>
                          </a:lnTo>
                          <a:lnTo>
                            <a:pt x="201" y="537"/>
                          </a:lnTo>
                          <a:lnTo>
                            <a:pt x="160" y="587"/>
                          </a:lnTo>
                          <a:lnTo>
                            <a:pt x="129" y="630"/>
                          </a:lnTo>
                          <a:lnTo>
                            <a:pt x="99" y="668"/>
                          </a:lnTo>
                          <a:lnTo>
                            <a:pt x="74" y="692"/>
                          </a:lnTo>
                          <a:lnTo>
                            <a:pt x="46" y="704"/>
                          </a:lnTo>
                          <a:lnTo>
                            <a:pt x="21" y="705"/>
                          </a:lnTo>
                          <a:lnTo>
                            <a:pt x="1" y="692"/>
                          </a:lnTo>
                          <a:lnTo>
                            <a:pt x="0" y="659"/>
                          </a:lnTo>
                          <a:lnTo>
                            <a:pt x="7" y="627"/>
                          </a:lnTo>
                          <a:close/>
                        </a:path>
                      </a:pathLst>
                    </a:custGeom>
                    <a:solidFill>
                      <a:srgbClr val="A0A0C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3324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1105" y="448"/>
                      <a:ext cx="134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73"/>
                        </a:cxn>
                        <a:cxn ang="0">
                          <a:pos x="11" y="233"/>
                        </a:cxn>
                        <a:cxn ang="0">
                          <a:pos x="28" y="196"/>
                        </a:cxn>
                        <a:cxn ang="0">
                          <a:pos x="64" y="145"/>
                        </a:cxn>
                        <a:cxn ang="0">
                          <a:pos x="96" y="103"/>
                        </a:cxn>
                        <a:cxn ang="0">
                          <a:pos x="139" y="62"/>
                        </a:cxn>
                        <a:cxn ang="0">
                          <a:pos x="180" y="28"/>
                        </a:cxn>
                        <a:cxn ang="0">
                          <a:pos x="214" y="4"/>
                        </a:cxn>
                        <a:cxn ang="0">
                          <a:pos x="242" y="0"/>
                        </a:cxn>
                        <a:cxn ang="0">
                          <a:pos x="263" y="10"/>
                        </a:cxn>
                        <a:cxn ang="0">
                          <a:pos x="269" y="44"/>
                        </a:cxn>
                        <a:cxn ang="0">
                          <a:pos x="259" y="83"/>
                        </a:cxn>
                        <a:cxn ang="0">
                          <a:pos x="242" y="127"/>
                        </a:cxn>
                        <a:cxn ang="0">
                          <a:pos x="208" y="183"/>
                        </a:cxn>
                        <a:cxn ang="0">
                          <a:pos x="175" y="224"/>
                        </a:cxn>
                        <a:cxn ang="0">
                          <a:pos x="139" y="264"/>
                        </a:cxn>
                        <a:cxn ang="0">
                          <a:pos x="101" y="304"/>
                        </a:cxn>
                        <a:cxn ang="0">
                          <a:pos x="53" y="336"/>
                        </a:cxn>
                        <a:cxn ang="0">
                          <a:pos x="21" y="332"/>
                        </a:cxn>
                        <a:cxn ang="0">
                          <a:pos x="4" y="313"/>
                        </a:cxn>
                        <a:cxn ang="0">
                          <a:pos x="0" y="273"/>
                        </a:cxn>
                      </a:cxnLst>
                      <a:rect l="0" t="0" r="r" b="b"/>
                      <a:pathLst>
                        <a:path w="269" h="336">
                          <a:moveTo>
                            <a:pt x="0" y="273"/>
                          </a:moveTo>
                          <a:lnTo>
                            <a:pt x="11" y="233"/>
                          </a:lnTo>
                          <a:lnTo>
                            <a:pt x="28" y="196"/>
                          </a:lnTo>
                          <a:lnTo>
                            <a:pt x="64" y="145"/>
                          </a:lnTo>
                          <a:lnTo>
                            <a:pt x="96" y="103"/>
                          </a:lnTo>
                          <a:lnTo>
                            <a:pt x="139" y="62"/>
                          </a:lnTo>
                          <a:lnTo>
                            <a:pt x="180" y="28"/>
                          </a:lnTo>
                          <a:lnTo>
                            <a:pt x="214" y="4"/>
                          </a:lnTo>
                          <a:lnTo>
                            <a:pt x="242" y="0"/>
                          </a:lnTo>
                          <a:lnTo>
                            <a:pt x="263" y="10"/>
                          </a:lnTo>
                          <a:lnTo>
                            <a:pt x="269" y="44"/>
                          </a:lnTo>
                          <a:lnTo>
                            <a:pt x="259" y="83"/>
                          </a:lnTo>
                          <a:lnTo>
                            <a:pt x="242" y="127"/>
                          </a:lnTo>
                          <a:lnTo>
                            <a:pt x="208" y="183"/>
                          </a:lnTo>
                          <a:lnTo>
                            <a:pt x="175" y="224"/>
                          </a:lnTo>
                          <a:lnTo>
                            <a:pt x="139" y="264"/>
                          </a:lnTo>
                          <a:lnTo>
                            <a:pt x="101" y="304"/>
                          </a:lnTo>
                          <a:lnTo>
                            <a:pt x="53" y="336"/>
                          </a:lnTo>
                          <a:lnTo>
                            <a:pt x="21" y="332"/>
                          </a:lnTo>
                          <a:lnTo>
                            <a:pt x="4" y="313"/>
                          </a:lnTo>
                          <a:lnTo>
                            <a:pt x="0" y="273"/>
                          </a:lnTo>
                          <a:close/>
                        </a:path>
                      </a:pathLst>
                    </a:custGeom>
                    <a:solidFill>
                      <a:srgbClr val="E0E0FF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</p:grpSp>
              <p:sp>
                <p:nvSpPr>
                  <p:cNvPr id="13326" name="Freeform 14"/>
                  <p:cNvSpPr>
                    <a:spLocks/>
                  </p:cNvSpPr>
                  <p:nvPr/>
                </p:nvSpPr>
                <p:spPr bwMode="auto">
                  <a:xfrm>
                    <a:off x="1015" y="602"/>
                    <a:ext cx="90" cy="101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153" y="6"/>
                      </a:cxn>
                      <a:cxn ang="0">
                        <a:pos x="164" y="23"/>
                      </a:cxn>
                      <a:cxn ang="0">
                        <a:pos x="165" y="41"/>
                      </a:cxn>
                      <a:cxn ang="0">
                        <a:pos x="159" y="56"/>
                      </a:cxn>
                      <a:cxn ang="0">
                        <a:pos x="169" y="63"/>
                      </a:cxn>
                      <a:cxn ang="0">
                        <a:pos x="179" y="82"/>
                      </a:cxn>
                      <a:cxn ang="0">
                        <a:pos x="180" y="105"/>
                      </a:cxn>
                      <a:cxn ang="0">
                        <a:pos x="170" y="119"/>
                      </a:cxn>
                      <a:cxn ang="0">
                        <a:pos x="153" y="130"/>
                      </a:cxn>
                      <a:cxn ang="0">
                        <a:pos x="164" y="152"/>
                      </a:cxn>
                      <a:cxn ang="0">
                        <a:pos x="165" y="177"/>
                      </a:cxn>
                      <a:cxn ang="0">
                        <a:pos x="154" y="196"/>
                      </a:cxn>
                      <a:cxn ang="0">
                        <a:pos x="133" y="205"/>
                      </a:cxn>
                      <a:cxn ang="0">
                        <a:pos x="101" y="199"/>
                      </a:cxn>
                      <a:cxn ang="0">
                        <a:pos x="102" y="220"/>
                      </a:cxn>
                      <a:cxn ang="0">
                        <a:pos x="101" y="251"/>
                      </a:cxn>
                      <a:cxn ang="0">
                        <a:pos x="95" y="274"/>
                      </a:cxn>
                      <a:cxn ang="0">
                        <a:pos x="85" y="291"/>
                      </a:cxn>
                      <a:cxn ang="0">
                        <a:pos x="72" y="301"/>
                      </a:cxn>
                      <a:cxn ang="0">
                        <a:pos x="54" y="302"/>
                      </a:cxn>
                      <a:cxn ang="0">
                        <a:pos x="31" y="292"/>
                      </a:cxn>
                      <a:cxn ang="0">
                        <a:pos x="18" y="273"/>
                      </a:cxn>
                      <a:cxn ang="0">
                        <a:pos x="3" y="239"/>
                      </a:cxn>
                      <a:cxn ang="0">
                        <a:pos x="0" y="214"/>
                      </a:cxn>
                      <a:cxn ang="0">
                        <a:pos x="7" y="199"/>
                      </a:cxn>
                      <a:cxn ang="0">
                        <a:pos x="18" y="192"/>
                      </a:cxn>
                      <a:cxn ang="0">
                        <a:pos x="28" y="189"/>
                      </a:cxn>
                      <a:cxn ang="0">
                        <a:pos x="24" y="171"/>
                      </a:cxn>
                      <a:cxn ang="0">
                        <a:pos x="11" y="158"/>
                      </a:cxn>
                      <a:cxn ang="0">
                        <a:pos x="7" y="142"/>
                      </a:cxn>
                      <a:cxn ang="0">
                        <a:pos x="13" y="124"/>
                      </a:cxn>
                      <a:cxn ang="0">
                        <a:pos x="30" y="113"/>
                      </a:cxn>
                      <a:cxn ang="0">
                        <a:pos x="22" y="100"/>
                      </a:cxn>
                      <a:cxn ang="0">
                        <a:pos x="22" y="81"/>
                      </a:cxn>
                      <a:cxn ang="0">
                        <a:pos x="35" y="71"/>
                      </a:cxn>
                      <a:cxn ang="0">
                        <a:pos x="29" y="53"/>
                      </a:cxn>
                      <a:cxn ang="0">
                        <a:pos x="37" y="32"/>
                      </a:cxn>
                      <a:cxn ang="0">
                        <a:pos x="49" y="22"/>
                      </a:cxn>
                      <a:cxn ang="0">
                        <a:pos x="68" y="19"/>
                      </a:cxn>
                      <a:cxn ang="0">
                        <a:pos x="77" y="22"/>
                      </a:cxn>
                      <a:cxn ang="0">
                        <a:pos x="88" y="23"/>
                      </a:cxn>
                      <a:cxn ang="0">
                        <a:pos x="105" y="15"/>
                      </a:cxn>
                      <a:cxn ang="0">
                        <a:pos x="136" y="0"/>
                      </a:cxn>
                    </a:cxnLst>
                    <a:rect l="0" t="0" r="r" b="b"/>
                    <a:pathLst>
                      <a:path w="180" h="302">
                        <a:moveTo>
                          <a:pt x="136" y="0"/>
                        </a:moveTo>
                        <a:lnTo>
                          <a:pt x="153" y="6"/>
                        </a:lnTo>
                        <a:lnTo>
                          <a:pt x="164" y="23"/>
                        </a:lnTo>
                        <a:lnTo>
                          <a:pt x="165" y="41"/>
                        </a:lnTo>
                        <a:lnTo>
                          <a:pt x="159" y="56"/>
                        </a:lnTo>
                        <a:lnTo>
                          <a:pt x="169" y="63"/>
                        </a:lnTo>
                        <a:lnTo>
                          <a:pt x="179" y="82"/>
                        </a:lnTo>
                        <a:lnTo>
                          <a:pt x="180" y="105"/>
                        </a:lnTo>
                        <a:lnTo>
                          <a:pt x="170" y="119"/>
                        </a:lnTo>
                        <a:lnTo>
                          <a:pt x="153" y="130"/>
                        </a:lnTo>
                        <a:lnTo>
                          <a:pt x="164" y="152"/>
                        </a:lnTo>
                        <a:lnTo>
                          <a:pt x="165" y="177"/>
                        </a:lnTo>
                        <a:lnTo>
                          <a:pt x="154" y="196"/>
                        </a:lnTo>
                        <a:lnTo>
                          <a:pt x="133" y="205"/>
                        </a:lnTo>
                        <a:lnTo>
                          <a:pt x="101" y="199"/>
                        </a:lnTo>
                        <a:lnTo>
                          <a:pt x="102" y="220"/>
                        </a:lnTo>
                        <a:lnTo>
                          <a:pt x="101" y="251"/>
                        </a:lnTo>
                        <a:lnTo>
                          <a:pt x="95" y="274"/>
                        </a:lnTo>
                        <a:lnTo>
                          <a:pt x="85" y="291"/>
                        </a:lnTo>
                        <a:lnTo>
                          <a:pt x="72" y="301"/>
                        </a:lnTo>
                        <a:lnTo>
                          <a:pt x="54" y="302"/>
                        </a:lnTo>
                        <a:lnTo>
                          <a:pt x="31" y="292"/>
                        </a:lnTo>
                        <a:lnTo>
                          <a:pt x="18" y="273"/>
                        </a:lnTo>
                        <a:lnTo>
                          <a:pt x="3" y="239"/>
                        </a:lnTo>
                        <a:lnTo>
                          <a:pt x="0" y="214"/>
                        </a:lnTo>
                        <a:lnTo>
                          <a:pt x="7" y="199"/>
                        </a:lnTo>
                        <a:lnTo>
                          <a:pt x="18" y="192"/>
                        </a:lnTo>
                        <a:lnTo>
                          <a:pt x="28" y="189"/>
                        </a:lnTo>
                        <a:lnTo>
                          <a:pt x="24" y="171"/>
                        </a:lnTo>
                        <a:lnTo>
                          <a:pt x="11" y="158"/>
                        </a:lnTo>
                        <a:lnTo>
                          <a:pt x="7" y="142"/>
                        </a:lnTo>
                        <a:lnTo>
                          <a:pt x="13" y="124"/>
                        </a:lnTo>
                        <a:lnTo>
                          <a:pt x="30" y="113"/>
                        </a:lnTo>
                        <a:lnTo>
                          <a:pt x="22" y="100"/>
                        </a:lnTo>
                        <a:lnTo>
                          <a:pt x="22" y="81"/>
                        </a:lnTo>
                        <a:lnTo>
                          <a:pt x="35" y="71"/>
                        </a:lnTo>
                        <a:lnTo>
                          <a:pt x="29" y="53"/>
                        </a:lnTo>
                        <a:lnTo>
                          <a:pt x="37" y="32"/>
                        </a:lnTo>
                        <a:lnTo>
                          <a:pt x="49" y="22"/>
                        </a:lnTo>
                        <a:lnTo>
                          <a:pt x="68" y="19"/>
                        </a:lnTo>
                        <a:lnTo>
                          <a:pt x="77" y="22"/>
                        </a:lnTo>
                        <a:lnTo>
                          <a:pt x="88" y="23"/>
                        </a:lnTo>
                        <a:lnTo>
                          <a:pt x="105" y="15"/>
                        </a:lnTo>
                        <a:lnTo>
                          <a:pt x="136" y="0"/>
                        </a:lnTo>
                        <a:close/>
                      </a:path>
                    </a:pathLst>
                  </a:custGeom>
                  <a:solidFill>
                    <a:srgbClr val="E0A080"/>
                  </a:solidFill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27" name="Freeform 15"/>
                  <p:cNvSpPr>
                    <a:spLocks/>
                  </p:cNvSpPr>
                  <p:nvPr/>
                </p:nvSpPr>
                <p:spPr bwMode="auto">
                  <a:xfrm>
                    <a:off x="1047" y="645"/>
                    <a:ext cx="45" cy="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14" y="13"/>
                      </a:cxn>
                      <a:cxn ang="0">
                        <a:pos x="36" y="20"/>
                      </a:cxn>
                      <a:cxn ang="0">
                        <a:pos x="57" y="16"/>
                      </a:cxn>
                      <a:cxn ang="0">
                        <a:pos x="79" y="9"/>
                      </a:cxn>
                      <a:cxn ang="0">
                        <a:pos x="91" y="0"/>
                      </a:cxn>
                    </a:cxnLst>
                    <a:rect l="0" t="0" r="r" b="b"/>
                    <a:pathLst>
                      <a:path w="91" h="20">
                        <a:moveTo>
                          <a:pt x="0" y="4"/>
                        </a:moveTo>
                        <a:lnTo>
                          <a:pt x="14" y="13"/>
                        </a:lnTo>
                        <a:lnTo>
                          <a:pt x="36" y="20"/>
                        </a:lnTo>
                        <a:lnTo>
                          <a:pt x="57" y="16"/>
                        </a:lnTo>
                        <a:lnTo>
                          <a:pt x="79" y="9"/>
                        </a:lnTo>
                        <a:lnTo>
                          <a:pt x="91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28" name="Freeform 16"/>
                  <p:cNvSpPr>
                    <a:spLocks/>
                  </p:cNvSpPr>
                  <p:nvPr/>
                </p:nvSpPr>
                <p:spPr bwMode="auto">
                  <a:xfrm>
                    <a:off x="1038" y="662"/>
                    <a:ext cx="27" cy="7"/>
                  </a:xfrm>
                  <a:custGeom>
                    <a:avLst/>
                    <a:gdLst/>
                    <a:ahLst/>
                    <a:cxnLst>
                      <a:cxn ang="0">
                        <a:pos x="56" y="21"/>
                      </a:cxn>
                      <a:cxn ang="0">
                        <a:pos x="39" y="19"/>
                      </a:cxn>
                      <a:cxn ang="0">
                        <a:pos x="20" y="1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6" h="21">
                        <a:moveTo>
                          <a:pt x="56" y="21"/>
                        </a:moveTo>
                        <a:lnTo>
                          <a:pt x="39" y="19"/>
                        </a:lnTo>
                        <a:lnTo>
                          <a:pt x="20" y="1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29" name="Freeform 17"/>
                  <p:cNvSpPr>
                    <a:spLocks/>
                  </p:cNvSpPr>
                  <p:nvPr/>
                </p:nvSpPr>
                <p:spPr bwMode="auto">
                  <a:xfrm>
                    <a:off x="1035" y="670"/>
                    <a:ext cx="26" cy="10"/>
                  </a:xfrm>
                  <a:custGeom>
                    <a:avLst/>
                    <a:gdLst/>
                    <a:ahLst/>
                    <a:cxnLst>
                      <a:cxn ang="0">
                        <a:pos x="50" y="29"/>
                      </a:cxn>
                      <a:cxn ang="0">
                        <a:pos x="36" y="20"/>
                      </a:cxn>
                      <a:cxn ang="0">
                        <a:pos x="23" y="20"/>
                      </a:cxn>
                      <a:cxn ang="0">
                        <a:pos x="10" y="29"/>
                      </a:cxn>
                      <a:cxn ang="0">
                        <a:pos x="7" y="1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29">
                        <a:moveTo>
                          <a:pt x="50" y="29"/>
                        </a:moveTo>
                        <a:lnTo>
                          <a:pt x="36" y="20"/>
                        </a:lnTo>
                        <a:lnTo>
                          <a:pt x="23" y="20"/>
                        </a:lnTo>
                        <a:lnTo>
                          <a:pt x="10" y="29"/>
                        </a:lnTo>
                        <a:lnTo>
                          <a:pt x="7" y="1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30" name="Freeform 18"/>
                  <p:cNvSpPr>
                    <a:spLocks/>
                  </p:cNvSpPr>
                  <p:nvPr/>
                </p:nvSpPr>
                <p:spPr bwMode="auto">
                  <a:xfrm>
                    <a:off x="1047" y="622"/>
                    <a:ext cx="46" cy="9"/>
                  </a:xfrm>
                  <a:custGeom>
                    <a:avLst/>
                    <a:gdLst/>
                    <a:ahLst/>
                    <a:cxnLst>
                      <a:cxn ang="0">
                        <a:pos x="92" y="0"/>
                      </a:cxn>
                      <a:cxn ang="0">
                        <a:pos x="79" y="5"/>
                      </a:cxn>
                      <a:cxn ang="0">
                        <a:pos x="66" y="9"/>
                      </a:cxn>
                      <a:cxn ang="0">
                        <a:pos x="56" y="15"/>
                      </a:cxn>
                      <a:cxn ang="0">
                        <a:pos x="46" y="22"/>
                      </a:cxn>
                      <a:cxn ang="0">
                        <a:pos x="33" y="27"/>
                      </a:cxn>
                      <a:cxn ang="0">
                        <a:pos x="21" y="24"/>
                      </a:cxn>
                      <a:cxn ang="0">
                        <a:pos x="10" y="18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92" h="27">
                        <a:moveTo>
                          <a:pt x="92" y="0"/>
                        </a:moveTo>
                        <a:lnTo>
                          <a:pt x="79" y="5"/>
                        </a:lnTo>
                        <a:lnTo>
                          <a:pt x="66" y="9"/>
                        </a:lnTo>
                        <a:lnTo>
                          <a:pt x="56" y="15"/>
                        </a:lnTo>
                        <a:lnTo>
                          <a:pt x="46" y="22"/>
                        </a:lnTo>
                        <a:lnTo>
                          <a:pt x="33" y="27"/>
                        </a:lnTo>
                        <a:lnTo>
                          <a:pt x="21" y="24"/>
                        </a:lnTo>
                        <a:lnTo>
                          <a:pt x="10" y="18"/>
                        </a:lnTo>
                        <a:lnTo>
                          <a:pt x="0" y="12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</p:grpSp>
        <p:grpSp>
          <p:nvGrpSpPr>
            <p:cNvPr id="13347" name="Group 35"/>
            <p:cNvGrpSpPr>
              <a:grpSpLocks/>
            </p:cNvGrpSpPr>
            <p:nvPr/>
          </p:nvGrpSpPr>
          <p:grpSpPr bwMode="auto">
            <a:xfrm>
              <a:off x="933" y="270"/>
              <a:ext cx="224" cy="306"/>
              <a:chOff x="933" y="270"/>
              <a:chExt cx="224" cy="306"/>
            </a:xfrm>
          </p:grpSpPr>
          <p:grpSp>
            <p:nvGrpSpPr>
              <p:cNvPr id="13345" name="Group 33"/>
              <p:cNvGrpSpPr>
                <a:grpSpLocks/>
              </p:cNvGrpSpPr>
              <p:nvPr/>
            </p:nvGrpSpPr>
            <p:grpSpPr bwMode="auto">
              <a:xfrm>
                <a:off x="933" y="318"/>
                <a:ext cx="189" cy="258"/>
                <a:chOff x="933" y="318"/>
                <a:chExt cx="189" cy="258"/>
              </a:xfrm>
            </p:grpSpPr>
            <p:sp>
              <p:nvSpPr>
                <p:cNvPr id="13334" name="Freeform 22"/>
                <p:cNvSpPr>
                  <a:spLocks/>
                </p:cNvSpPr>
                <p:nvPr/>
              </p:nvSpPr>
              <p:spPr bwMode="auto">
                <a:xfrm>
                  <a:off x="933" y="318"/>
                  <a:ext cx="189" cy="258"/>
                </a:xfrm>
                <a:custGeom>
                  <a:avLst/>
                  <a:gdLst/>
                  <a:ahLst/>
                  <a:cxnLst>
                    <a:cxn ang="0">
                      <a:pos x="12" y="209"/>
                    </a:cxn>
                    <a:cxn ang="0">
                      <a:pos x="3" y="257"/>
                    </a:cxn>
                    <a:cxn ang="0">
                      <a:pos x="0" y="304"/>
                    </a:cxn>
                    <a:cxn ang="0">
                      <a:pos x="9" y="409"/>
                    </a:cxn>
                    <a:cxn ang="0">
                      <a:pos x="16" y="499"/>
                    </a:cxn>
                    <a:cxn ang="0">
                      <a:pos x="34" y="553"/>
                    </a:cxn>
                    <a:cxn ang="0">
                      <a:pos x="53" y="620"/>
                    </a:cxn>
                    <a:cxn ang="0">
                      <a:pos x="64" y="654"/>
                    </a:cxn>
                    <a:cxn ang="0">
                      <a:pos x="80" y="698"/>
                    </a:cxn>
                    <a:cxn ang="0">
                      <a:pos x="91" y="733"/>
                    </a:cxn>
                    <a:cxn ang="0">
                      <a:pos x="104" y="758"/>
                    </a:cxn>
                    <a:cxn ang="0">
                      <a:pos x="116" y="770"/>
                    </a:cxn>
                    <a:cxn ang="0">
                      <a:pos x="130" y="773"/>
                    </a:cxn>
                    <a:cxn ang="0">
                      <a:pos x="144" y="767"/>
                    </a:cxn>
                    <a:cxn ang="0">
                      <a:pos x="155" y="769"/>
                    </a:cxn>
                    <a:cxn ang="0">
                      <a:pos x="163" y="764"/>
                    </a:cxn>
                    <a:cxn ang="0">
                      <a:pos x="174" y="744"/>
                    </a:cxn>
                    <a:cxn ang="0">
                      <a:pos x="191" y="699"/>
                    </a:cxn>
                    <a:cxn ang="0">
                      <a:pos x="205" y="646"/>
                    </a:cxn>
                    <a:cxn ang="0">
                      <a:pos x="215" y="599"/>
                    </a:cxn>
                    <a:cxn ang="0">
                      <a:pos x="220" y="556"/>
                    </a:cxn>
                    <a:cxn ang="0">
                      <a:pos x="228" y="525"/>
                    </a:cxn>
                    <a:cxn ang="0">
                      <a:pos x="242" y="487"/>
                    </a:cxn>
                    <a:cxn ang="0">
                      <a:pos x="258" y="459"/>
                    </a:cxn>
                    <a:cxn ang="0">
                      <a:pos x="244" y="441"/>
                    </a:cxn>
                    <a:cxn ang="0">
                      <a:pos x="226" y="429"/>
                    </a:cxn>
                    <a:cxn ang="0">
                      <a:pos x="240" y="407"/>
                    </a:cxn>
                    <a:cxn ang="0">
                      <a:pos x="242" y="385"/>
                    </a:cxn>
                    <a:cxn ang="0">
                      <a:pos x="247" y="370"/>
                    </a:cxn>
                    <a:cxn ang="0">
                      <a:pos x="256" y="354"/>
                    </a:cxn>
                    <a:cxn ang="0">
                      <a:pos x="264" y="361"/>
                    </a:cxn>
                    <a:cxn ang="0">
                      <a:pos x="272" y="366"/>
                    </a:cxn>
                    <a:cxn ang="0">
                      <a:pos x="280" y="382"/>
                    </a:cxn>
                    <a:cxn ang="0">
                      <a:pos x="283" y="403"/>
                    </a:cxn>
                    <a:cxn ang="0">
                      <a:pos x="289" y="410"/>
                    </a:cxn>
                    <a:cxn ang="0">
                      <a:pos x="301" y="412"/>
                    </a:cxn>
                    <a:cxn ang="0">
                      <a:pos x="309" y="406"/>
                    </a:cxn>
                    <a:cxn ang="0">
                      <a:pos x="315" y="391"/>
                    </a:cxn>
                    <a:cxn ang="0">
                      <a:pos x="323" y="348"/>
                    </a:cxn>
                    <a:cxn ang="0">
                      <a:pos x="340" y="322"/>
                    </a:cxn>
                    <a:cxn ang="0">
                      <a:pos x="350" y="305"/>
                    </a:cxn>
                    <a:cxn ang="0">
                      <a:pos x="354" y="286"/>
                    </a:cxn>
                    <a:cxn ang="0">
                      <a:pos x="344" y="245"/>
                    </a:cxn>
                    <a:cxn ang="0">
                      <a:pos x="337" y="221"/>
                    </a:cxn>
                    <a:cxn ang="0">
                      <a:pos x="346" y="193"/>
                    </a:cxn>
                    <a:cxn ang="0">
                      <a:pos x="364" y="168"/>
                    </a:cxn>
                    <a:cxn ang="0">
                      <a:pos x="377" y="146"/>
                    </a:cxn>
                    <a:cxn ang="0">
                      <a:pos x="368" y="94"/>
                    </a:cxn>
                    <a:cxn ang="0">
                      <a:pos x="347" y="51"/>
                    </a:cxn>
                    <a:cxn ang="0">
                      <a:pos x="295" y="16"/>
                    </a:cxn>
                    <a:cxn ang="0">
                      <a:pos x="241" y="0"/>
                    </a:cxn>
                    <a:cxn ang="0">
                      <a:pos x="186" y="6"/>
                    </a:cxn>
                    <a:cxn ang="0">
                      <a:pos x="125" y="32"/>
                    </a:cxn>
                    <a:cxn ang="0">
                      <a:pos x="106" y="59"/>
                    </a:cxn>
                    <a:cxn ang="0">
                      <a:pos x="97" y="85"/>
                    </a:cxn>
                    <a:cxn ang="0">
                      <a:pos x="89" y="122"/>
                    </a:cxn>
                    <a:cxn ang="0">
                      <a:pos x="82" y="140"/>
                    </a:cxn>
                    <a:cxn ang="0">
                      <a:pos x="41" y="170"/>
                    </a:cxn>
                    <a:cxn ang="0">
                      <a:pos x="23" y="189"/>
                    </a:cxn>
                    <a:cxn ang="0">
                      <a:pos x="12" y="209"/>
                    </a:cxn>
                  </a:cxnLst>
                  <a:rect l="0" t="0" r="r" b="b"/>
                  <a:pathLst>
                    <a:path w="377" h="773">
                      <a:moveTo>
                        <a:pt x="12" y="209"/>
                      </a:moveTo>
                      <a:lnTo>
                        <a:pt x="3" y="257"/>
                      </a:lnTo>
                      <a:lnTo>
                        <a:pt x="0" y="304"/>
                      </a:lnTo>
                      <a:lnTo>
                        <a:pt x="9" y="409"/>
                      </a:lnTo>
                      <a:lnTo>
                        <a:pt x="16" y="499"/>
                      </a:lnTo>
                      <a:lnTo>
                        <a:pt x="34" y="553"/>
                      </a:lnTo>
                      <a:lnTo>
                        <a:pt x="53" y="620"/>
                      </a:lnTo>
                      <a:lnTo>
                        <a:pt x="64" y="654"/>
                      </a:lnTo>
                      <a:lnTo>
                        <a:pt x="80" y="698"/>
                      </a:lnTo>
                      <a:lnTo>
                        <a:pt x="91" y="733"/>
                      </a:lnTo>
                      <a:lnTo>
                        <a:pt x="104" y="758"/>
                      </a:lnTo>
                      <a:lnTo>
                        <a:pt x="116" y="770"/>
                      </a:lnTo>
                      <a:lnTo>
                        <a:pt x="130" y="773"/>
                      </a:lnTo>
                      <a:lnTo>
                        <a:pt x="144" y="767"/>
                      </a:lnTo>
                      <a:lnTo>
                        <a:pt x="155" y="769"/>
                      </a:lnTo>
                      <a:lnTo>
                        <a:pt x="163" y="764"/>
                      </a:lnTo>
                      <a:lnTo>
                        <a:pt x="174" y="744"/>
                      </a:lnTo>
                      <a:lnTo>
                        <a:pt x="191" y="699"/>
                      </a:lnTo>
                      <a:lnTo>
                        <a:pt x="205" y="646"/>
                      </a:lnTo>
                      <a:lnTo>
                        <a:pt x="215" y="599"/>
                      </a:lnTo>
                      <a:lnTo>
                        <a:pt x="220" y="556"/>
                      </a:lnTo>
                      <a:lnTo>
                        <a:pt x="228" y="525"/>
                      </a:lnTo>
                      <a:lnTo>
                        <a:pt x="242" y="487"/>
                      </a:lnTo>
                      <a:lnTo>
                        <a:pt x="258" y="459"/>
                      </a:lnTo>
                      <a:lnTo>
                        <a:pt x="244" y="441"/>
                      </a:lnTo>
                      <a:lnTo>
                        <a:pt x="226" y="429"/>
                      </a:lnTo>
                      <a:lnTo>
                        <a:pt x="240" y="407"/>
                      </a:lnTo>
                      <a:lnTo>
                        <a:pt x="242" y="385"/>
                      </a:lnTo>
                      <a:lnTo>
                        <a:pt x="247" y="370"/>
                      </a:lnTo>
                      <a:lnTo>
                        <a:pt x="256" y="354"/>
                      </a:lnTo>
                      <a:lnTo>
                        <a:pt x="264" y="361"/>
                      </a:lnTo>
                      <a:lnTo>
                        <a:pt x="272" y="366"/>
                      </a:lnTo>
                      <a:lnTo>
                        <a:pt x="280" y="382"/>
                      </a:lnTo>
                      <a:lnTo>
                        <a:pt x="283" y="403"/>
                      </a:lnTo>
                      <a:lnTo>
                        <a:pt x="289" y="410"/>
                      </a:lnTo>
                      <a:lnTo>
                        <a:pt x="301" y="412"/>
                      </a:lnTo>
                      <a:lnTo>
                        <a:pt x="309" y="406"/>
                      </a:lnTo>
                      <a:lnTo>
                        <a:pt x="315" y="391"/>
                      </a:lnTo>
                      <a:lnTo>
                        <a:pt x="323" y="348"/>
                      </a:lnTo>
                      <a:lnTo>
                        <a:pt x="340" y="322"/>
                      </a:lnTo>
                      <a:lnTo>
                        <a:pt x="350" y="305"/>
                      </a:lnTo>
                      <a:lnTo>
                        <a:pt x="354" y="286"/>
                      </a:lnTo>
                      <a:lnTo>
                        <a:pt x="344" y="245"/>
                      </a:lnTo>
                      <a:lnTo>
                        <a:pt x="337" y="221"/>
                      </a:lnTo>
                      <a:lnTo>
                        <a:pt x="346" y="193"/>
                      </a:lnTo>
                      <a:lnTo>
                        <a:pt x="364" y="168"/>
                      </a:lnTo>
                      <a:lnTo>
                        <a:pt x="377" y="146"/>
                      </a:lnTo>
                      <a:lnTo>
                        <a:pt x="368" y="94"/>
                      </a:lnTo>
                      <a:lnTo>
                        <a:pt x="347" y="51"/>
                      </a:lnTo>
                      <a:lnTo>
                        <a:pt x="295" y="16"/>
                      </a:lnTo>
                      <a:lnTo>
                        <a:pt x="241" y="0"/>
                      </a:lnTo>
                      <a:lnTo>
                        <a:pt x="186" y="6"/>
                      </a:lnTo>
                      <a:lnTo>
                        <a:pt x="125" y="32"/>
                      </a:lnTo>
                      <a:lnTo>
                        <a:pt x="106" y="59"/>
                      </a:lnTo>
                      <a:lnTo>
                        <a:pt x="97" y="85"/>
                      </a:lnTo>
                      <a:lnTo>
                        <a:pt x="89" y="122"/>
                      </a:lnTo>
                      <a:lnTo>
                        <a:pt x="82" y="140"/>
                      </a:lnTo>
                      <a:lnTo>
                        <a:pt x="41" y="170"/>
                      </a:lnTo>
                      <a:lnTo>
                        <a:pt x="23" y="189"/>
                      </a:lnTo>
                      <a:lnTo>
                        <a:pt x="12" y="209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344" name="Group 32"/>
                <p:cNvGrpSpPr>
                  <a:grpSpLocks/>
                </p:cNvGrpSpPr>
                <p:nvPr/>
              </p:nvGrpSpPr>
              <p:grpSpPr bwMode="auto">
                <a:xfrm>
                  <a:off x="956" y="356"/>
                  <a:ext cx="146" cy="137"/>
                  <a:chOff x="956" y="356"/>
                  <a:chExt cx="146" cy="137"/>
                </a:xfrm>
              </p:grpSpPr>
              <p:grpSp>
                <p:nvGrpSpPr>
                  <p:cNvPr id="1334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956" y="356"/>
                    <a:ext cx="146" cy="137"/>
                    <a:chOff x="956" y="356"/>
                    <a:chExt cx="146" cy="137"/>
                  </a:xfrm>
                </p:grpSpPr>
                <p:sp>
                  <p:nvSpPr>
                    <p:cNvPr id="13335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956" y="371"/>
                      <a:ext cx="44" cy="122"/>
                    </a:xfrm>
                    <a:custGeom>
                      <a:avLst/>
                      <a:gdLst/>
                      <a:ahLst/>
                      <a:cxnLst>
                        <a:cxn ang="0">
                          <a:pos x="3" y="367"/>
                        </a:cxn>
                        <a:cxn ang="0">
                          <a:pos x="14" y="332"/>
                        </a:cxn>
                        <a:cxn ang="0">
                          <a:pos x="21" y="307"/>
                        </a:cxn>
                        <a:cxn ang="0">
                          <a:pos x="18" y="262"/>
                        </a:cxn>
                        <a:cxn ang="0">
                          <a:pos x="7" y="223"/>
                        </a:cxn>
                        <a:cxn ang="0">
                          <a:pos x="0" y="177"/>
                        </a:cxn>
                        <a:cxn ang="0">
                          <a:pos x="3" y="140"/>
                        </a:cxn>
                        <a:cxn ang="0">
                          <a:pos x="20" y="102"/>
                        </a:cxn>
                        <a:cxn ang="0">
                          <a:pos x="38" y="76"/>
                        </a:cxn>
                        <a:cxn ang="0">
                          <a:pos x="64" y="53"/>
                        </a:cxn>
                        <a:cxn ang="0">
                          <a:pos x="88" y="41"/>
                        </a:cxn>
                        <a:cxn ang="0">
                          <a:pos x="74" y="40"/>
                        </a:cxn>
                        <a:cxn ang="0">
                          <a:pos x="65" y="35"/>
                        </a:cxn>
                        <a:cxn ang="0">
                          <a:pos x="59" y="26"/>
                        </a:cxn>
                        <a:cxn ang="0">
                          <a:pos x="54" y="10"/>
                        </a:cxn>
                        <a:cxn ang="0">
                          <a:pos x="57" y="0"/>
                        </a:cxn>
                      </a:cxnLst>
                      <a:rect l="0" t="0" r="r" b="b"/>
                      <a:pathLst>
                        <a:path w="88" h="367">
                          <a:moveTo>
                            <a:pt x="3" y="367"/>
                          </a:moveTo>
                          <a:lnTo>
                            <a:pt x="14" y="332"/>
                          </a:lnTo>
                          <a:lnTo>
                            <a:pt x="21" y="307"/>
                          </a:lnTo>
                          <a:lnTo>
                            <a:pt x="18" y="262"/>
                          </a:lnTo>
                          <a:lnTo>
                            <a:pt x="7" y="223"/>
                          </a:lnTo>
                          <a:lnTo>
                            <a:pt x="0" y="177"/>
                          </a:lnTo>
                          <a:lnTo>
                            <a:pt x="3" y="140"/>
                          </a:lnTo>
                          <a:lnTo>
                            <a:pt x="20" y="102"/>
                          </a:lnTo>
                          <a:lnTo>
                            <a:pt x="38" y="76"/>
                          </a:lnTo>
                          <a:lnTo>
                            <a:pt x="64" y="53"/>
                          </a:lnTo>
                          <a:lnTo>
                            <a:pt x="88" y="41"/>
                          </a:lnTo>
                          <a:lnTo>
                            <a:pt x="74" y="40"/>
                          </a:lnTo>
                          <a:lnTo>
                            <a:pt x="65" y="35"/>
                          </a:lnTo>
                          <a:lnTo>
                            <a:pt x="59" y="26"/>
                          </a:lnTo>
                          <a:lnTo>
                            <a:pt x="54" y="10"/>
                          </a:lnTo>
                          <a:lnTo>
                            <a:pt x="57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3336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1018" y="391"/>
                      <a:ext cx="51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7"/>
                        </a:cxn>
                        <a:cxn ang="0">
                          <a:pos x="20" y="42"/>
                        </a:cxn>
                        <a:cxn ang="0">
                          <a:pos x="39" y="50"/>
                        </a:cxn>
                        <a:cxn ang="0">
                          <a:pos x="62" y="52"/>
                        </a:cxn>
                        <a:cxn ang="0">
                          <a:pos x="78" y="50"/>
                        </a:cxn>
                        <a:cxn ang="0">
                          <a:pos x="93" y="45"/>
                        </a:cxn>
                        <a:cxn ang="0">
                          <a:pos x="103" y="30"/>
                        </a:cxn>
                        <a:cxn ang="0">
                          <a:pos x="103" y="12"/>
                        </a:cxn>
                        <a:cxn ang="0">
                          <a:pos x="91" y="3"/>
                        </a:cxn>
                        <a:cxn ang="0">
                          <a:pos x="77" y="0"/>
                        </a:cxn>
                        <a:cxn ang="0">
                          <a:pos x="58" y="6"/>
                        </a:cxn>
                      </a:cxnLst>
                      <a:rect l="0" t="0" r="r" b="b"/>
                      <a:pathLst>
                        <a:path w="103" h="52">
                          <a:moveTo>
                            <a:pt x="0" y="27"/>
                          </a:moveTo>
                          <a:lnTo>
                            <a:pt x="20" y="42"/>
                          </a:lnTo>
                          <a:lnTo>
                            <a:pt x="39" y="50"/>
                          </a:lnTo>
                          <a:lnTo>
                            <a:pt x="62" y="52"/>
                          </a:lnTo>
                          <a:lnTo>
                            <a:pt x="78" y="50"/>
                          </a:lnTo>
                          <a:lnTo>
                            <a:pt x="93" y="45"/>
                          </a:lnTo>
                          <a:lnTo>
                            <a:pt x="103" y="30"/>
                          </a:lnTo>
                          <a:lnTo>
                            <a:pt x="103" y="12"/>
                          </a:lnTo>
                          <a:lnTo>
                            <a:pt x="91" y="3"/>
                          </a:lnTo>
                          <a:lnTo>
                            <a:pt x="77" y="0"/>
                          </a:lnTo>
                          <a:lnTo>
                            <a:pt x="58" y="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3337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005" y="430"/>
                      <a:ext cx="23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47" y="0"/>
                        </a:cxn>
                        <a:cxn ang="0">
                          <a:pos x="28" y="10"/>
                        </a:cxn>
                        <a:cxn ang="0">
                          <a:pos x="13" y="28"/>
                        </a:cxn>
                        <a:cxn ang="0">
                          <a:pos x="3" y="53"/>
                        </a:cxn>
                        <a:cxn ang="0">
                          <a:pos x="0" y="77"/>
                        </a:cxn>
                      </a:cxnLst>
                      <a:rect l="0" t="0" r="r" b="b"/>
                      <a:pathLst>
                        <a:path w="47" h="77">
                          <a:moveTo>
                            <a:pt x="47" y="0"/>
                          </a:moveTo>
                          <a:lnTo>
                            <a:pt x="28" y="10"/>
                          </a:lnTo>
                          <a:lnTo>
                            <a:pt x="13" y="28"/>
                          </a:lnTo>
                          <a:lnTo>
                            <a:pt x="3" y="53"/>
                          </a:lnTo>
                          <a:lnTo>
                            <a:pt x="0" y="7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3338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057" y="367"/>
                      <a:ext cx="19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59"/>
                        </a:cxn>
                        <a:cxn ang="0">
                          <a:pos x="20" y="45"/>
                        </a:cxn>
                        <a:cxn ang="0">
                          <a:pos x="27" y="36"/>
                        </a:cxn>
                        <a:cxn ang="0">
                          <a:pos x="38" y="37"/>
                        </a:cxn>
                      </a:cxnLst>
                      <a:rect l="0" t="0" r="r" b="b"/>
                      <a:pathLst>
                        <a:path w="38" h="59">
                          <a:moveTo>
                            <a:pt x="0" y="0"/>
                          </a:moveTo>
                          <a:lnTo>
                            <a:pt x="18" y="59"/>
                          </a:lnTo>
                          <a:lnTo>
                            <a:pt x="20" y="45"/>
                          </a:lnTo>
                          <a:lnTo>
                            <a:pt x="27" y="36"/>
                          </a:lnTo>
                          <a:lnTo>
                            <a:pt x="38" y="3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3339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1071" y="383"/>
                      <a:ext cx="9" cy="8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19"/>
                        </a:cxn>
                        <a:cxn ang="0">
                          <a:pos x="3" y="15"/>
                        </a:cxn>
                        <a:cxn ang="0">
                          <a:pos x="0" y="10"/>
                        </a:cxn>
                        <a:cxn ang="0">
                          <a:pos x="0" y="5"/>
                        </a:cxn>
                        <a:cxn ang="0">
                          <a:pos x="4" y="0"/>
                        </a:cxn>
                        <a:cxn ang="0">
                          <a:pos x="8" y="0"/>
                        </a:cxn>
                        <a:cxn ang="0">
                          <a:pos x="13" y="3"/>
                        </a:cxn>
                        <a:cxn ang="0">
                          <a:pos x="15" y="7"/>
                        </a:cxn>
                        <a:cxn ang="0">
                          <a:pos x="15" y="13"/>
                        </a:cxn>
                        <a:cxn ang="0">
                          <a:pos x="17" y="19"/>
                        </a:cxn>
                        <a:cxn ang="0">
                          <a:pos x="18" y="22"/>
                        </a:cxn>
                        <a:cxn ang="0">
                          <a:pos x="13" y="21"/>
                        </a:cxn>
                        <a:cxn ang="0">
                          <a:pos x="7" y="19"/>
                        </a:cxn>
                      </a:cxnLst>
                      <a:rect l="0" t="0" r="r" b="b"/>
                      <a:pathLst>
                        <a:path w="18" h="22">
                          <a:moveTo>
                            <a:pt x="7" y="19"/>
                          </a:moveTo>
                          <a:lnTo>
                            <a:pt x="3" y="15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0"/>
                          </a:lnTo>
                          <a:lnTo>
                            <a:pt x="8" y="0"/>
                          </a:lnTo>
                          <a:lnTo>
                            <a:pt x="13" y="3"/>
                          </a:lnTo>
                          <a:lnTo>
                            <a:pt x="15" y="7"/>
                          </a:lnTo>
                          <a:lnTo>
                            <a:pt x="15" y="13"/>
                          </a:lnTo>
                          <a:lnTo>
                            <a:pt x="17" y="19"/>
                          </a:lnTo>
                          <a:lnTo>
                            <a:pt x="18" y="22"/>
                          </a:lnTo>
                          <a:lnTo>
                            <a:pt x="13" y="21"/>
                          </a:lnTo>
                          <a:lnTo>
                            <a:pt x="7" y="19"/>
                          </a:lnTo>
                          <a:close/>
                        </a:path>
                      </a:pathLst>
                    </a:custGeom>
                    <a:solidFill>
                      <a:srgbClr val="C0804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3340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077" y="356"/>
                      <a:ext cx="25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50" y="103"/>
                        </a:cxn>
                        <a:cxn ang="0">
                          <a:pos x="49" y="71"/>
                        </a:cxn>
                        <a:cxn ang="0">
                          <a:pos x="40" y="43"/>
                        </a:cxn>
                        <a:cxn ang="0">
                          <a:pos x="21" y="34"/>
                        </a:cxn>
                        <a:cxn ang="0">
                          <a:pos x="2" y="1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0" h="103">
                          <a:moveTo>
                            <a:pt x="50" y="103"/>
                          </a:moveTo>
                          <a:lnTo>
                            <a:pt x="49" y="71"/>
                          </a:lnTo>
                          <a:lnTo>
                            <a:pt x="40" y="43"/>
                          </a:lnTo>
                          <a:lnTo>
                            <a:pt x="21" y="34"/>
                          </a:lnTo>
                          <a:lnTo>
                            <a:pt x="2" y="19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3341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044" y="405"/>
                      <a:ext cx="33" cy="32"/>
                    </a:xfrm>
                    <a:custGeom>
                      <a:avLst/>
                      <a:gdLst/>
                      <a:ahLst/>
                      <a:cxnLst>
                        <a:cxn ang="0">
                          <a:pos x="35" y="93"/>
                        </a:cxn>
                        <a:cxn ang="0">
                          <a:pos x="21" y="97"/>
                        </a:cxn>
                        <a:cxn ang="0">
                          <a:pos x="8" y="96"/>
                        </a:cxn>
                        <a:cxn ang="0">
                          <a:pos x="0" y="84"/>
                        </a:cxn>
                        <a:cxn ang="0">
                          <a:pos x="1" y="65"/>
                        </a:cxn>
                        <a:cxn ang="0">
                          <a:pos x="12" y="52"/>
                        </a:cxn>
                        <a:cxn ang="0">
                          <a:pos x="33" y="40"/>
                        </a:cxn>
                        <a:cxn ang="0">
                          <a:pos x="49" y="27"/>
                        </a:cxn>
                        <a:cxn ang="0">
                          <a:pos x="60" y="18"/>
                        </a:cxn>
                        <a:cxn ang="0">
                          <a:pos x="67" y="0"/>
                        </a:cxn>
                      </a:cxnLst>
                      <a:rect l="0" t="0" r="r" b="b"/>
                      <a:pathLst>
                        <a:path w="67" h="97">
                          <a:moveTo>
                            <a:pt x="35" y="93"/>
                          </a:moveTo>
                          <a:lnTo>
                            <a:pt x="21" y="97"/>
                          </a:lnTo>
                          <a:lnTo>
                            <a:pt x="8" y="96"/>
                          </a:lnTo>
                          <a:lnTo>
                            <a:pt x="0" y="84"/>
                          </a:lnTo>
                          <a:lnTo>
                            <a:pt x="1" y="65"/>
                          </a:lnTo>
                          <a:lnTo>
                            <a:pt x="12" y="52"/>
                          </a:lnTo>
                          <a:lnTo>
                            <a:pt x="33" y="40"/>
                          </a:lnTo>
                          <a:lnTo>
                            <a:pt x="49" y="27"/>
                          </a:lnTo>
                          <a:lnTo>
                            <a:pt x="60" y="18"/>
                          </a:lnTo>
                          <a:lnTo>
                            <a:pt x="67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</p:grpSp>
              <p:sp>
                <p:nvSpPr>
                  <p:cNvPr id="13343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015" y="440"/>
                    <a:ext cx="37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13346" name="Freeform 34"/>
              <p:cNvSpPr>
                <a:spLocks/>
              </p:cNvSpPr>
              <p:nvPr/>
            </p:nvSpPr>
            <p:spPr bwMode="auto">
              <a:xfrm>
                <a:off x="954" y="270"/>
                <a:ext cx="203" cy="108"/>
              </a:xfrm>
              <a:custGeom>
                <a:avLst/>
                <a:gdLst/>
                <a:ahLst/>
                <a:cxnLst>
                  <a:cxn ang="0">
                    <a:pos x="14" y="326"/>
                  </a:cxn>
                  <a:cxn ang="0">
                    <a:pos x="41" y="309"/>
                  </a:cxn>
                  <a:cxn ang="0">
                    <a:pos x="56" y="285"/>
                  </a:cxn>
                  <a:cxn ang="0">
                    <a:pos x="65" y="251"/>
                  </a:cxn>
                  <a:cxn ang="0">
                    <a:pos x="71" y="220"/>
                  </a:cxn>
                  <a:cxn ang="0">
                    <a:pos x="81" y="198"/>
                  </a:cxn>
                  <a:cxn ang="0">
                    <a:pos x="97" y="183"/>
                  </a:cxn>
                  <a:cxn ang="0">
                    <a:pos x="115" y="176"/>
                  </a:cxn>
                  <a:cxn ang="0">
                    <a:pos x="132" y="180"/>
                  </a:cxn>
                  <a:cxn ang="0">
                    <a:pos x="148" y="196"/>
                  </a:cxn>
                  <a:cxn ang="0">
                    <a:pos x="157" y="222"/>
                  </a:cxn>
                  <a:cxn ang="0">
                    <a:pos x="151" y="253"/>
                  </a:cxn>
                  <a:cxn ang="0">
                    <a:pos x="137" y="294"/>
                  </a:cxn>
                  <a:cxn ang="0">
                    <a:pos x="169" y="304"/>
                  </a:cxn>
                  <a:cxn ang="0">
                    <a:pos x="172" y="285"/>
                  </a:cxn>
                  <a:cxn ang="0">
                    <a:pos x="189" y="267"/>
                  </a:cxn>
                  <a:cxn ang="0">
                    <a:pos x="201" y="247"/>
                  </a:cxn>
                  <a:cxn ang="0">
                    <a:pos x="208" y="229"/>
                  </a:cxn>
                  <a:cxn ang="0">
                    <a:pos x="212" y="211"/>
                  </a:cxn>
                  <a:cxn ang="0">
                    <a:pos x="223" y="220"/>
                  </a:cxn>
                  <a:cxn ang="0">
                    <a:pos x="237" y="225"/>
                  </a:cxn>
                  <a:cxn ang="0">
                    <a:pos x="249" y="227"/>
                  </a:cxn>
                  <a:cxn ang="0">
                    <a:pos x="261" y="225"/>
                  </a:cxn>
                  <a:cxn ang="0">
                    <a:pos x="272" y="222"/>
                  </a:cxn>
                  <a:cxn ang="0">
                    <a:pos x="281" y="239"/>
                  </a:cxn>
                  <a:cxn ang="0">
                    <a:pos x="294" y="261"/>
                  </a:cxn>
                  <a:cxn ang="0">
                    <a:pos x="313" y="281"/>
                  </a:cxn>
                  <a:cxn ang="0">
                    <a:pos x="328" y="292"/>
                  </a:cxn>
                  <a:cxn ang="0">
                    <a:pos x="348" y="303"/>
                  </a:cxn>
                  <a:cxn ang="0">
                    <a:pos x="370" y="306"/>
                  </a:cxn>
                  <a:cxn ang="0">
                    <a:pos x="388" y="298"/>
                  </a:cxn>
                  <a:cxn ang="0">
                    <a:pos x="402" y="278"/>
                  </a:cxn>
                  <a:cxn ang="0">
                    <a:pos x="405" y="254"/>
                  </a:cxn>
                  <a:cxn ang="0">
                    <a:pos x="400" y="233"/>
                  </a:cxn>
                  <a:cxn ang="0">
                    <a:pos x="390" y="204"/>
                  </a:cxn>
                  <a:cxn ang="0">
                    <a:pos x="383" y="177"/>
                  </a:cxn>
                  <a:cxn ang="0">
                    <a:pos x="376" y="160"/>
                  </a:cxn>
                  <a:cxn ang="0">
                    <a:pos x="357" y="137"/>
                  </a:cxn>
                  <a:cxn ang="0">
                    <a:pos x="340" y="130"/>
                  </a:cxn>
                  <a:cxn ang="0">
                    <a:pos x="322" y="126"/>
                  </a:cxn>
                  <a:cxn ang="0">
                    <a:pos x="310" y="129"/>
                  </a:cxn>
                  <a:cxn ang="0">
                    <a:pos x="296" y="95"/>
                  </a:cxn>
                  <a:cxn ang="0">
                    <a:pos x="275" y="67"/>
                  </a:cxn>
                  <a:cxn ang="0">
                    <a:pos x="240" y="37"/>
                  </a:cxn>
                  <a:cxn ang="0">
                    <a:pos x="194" y="13"/>
                  </a:cxn>
                  <a:cxn ang="0">
                    <a:pos x="149" y="0"/>
                  </a:cxn>
                  <a:cxn ang="0">
                    <a:pos x="116" y="6"/>
                  </a:cxn>
                  <a:cxn ang="0">
                    <a:pos x="109" y="19"/>
                  </a:cxn>
                  <a:cxn ang="0">
                    <a:pos x="101" y="33"/>
                  </a:cxn>
                  <a:cxn ang="0">
                    <a:pos x="84" y="46"/>
                  </a:cxn>
                  <a:cxn ang="0">
                    <a:pos x="63" y="59"/>
                  </a:cxn>
                  <a:cxn ang="0">
                    <a:pos x="47" y="71"/>
                  </a:cxn>
                  <a:cxn ang="0">
                    <a:pos x="35" y="84"/>
                  </a:cxn>
                  <a:cxn ang="0">
                    <a:pos x="24" y="106"/>
                  </a:cxn>
                  <a:cxn ang="0">
                    <a:pos x="16" y="129"/>
                  </a:cxn>
                  <a:cxn ang="0">
                    <a:pos x="14" y="152"/>
                  </a:cxn>
                  <a:cxn ang="0">
                    <a:pos x="8" y="180"/>
                  </a:cxn>
                  <a:cxn ang="0">
                    <a:pos x="2" y="211"/>
                  </a:cxn>
                  <a:cxn ang="0">
                    <a:pos x="0" y="248"/>
                  </a:cxn>
                  <a:cxn ang="0">
                    <a:pos x="1" y="276"/>
                  </a:cxn>
                  <a:cxn ang="0">
                    <a:pos x="6" y="304"/>
                  </a:cxn>
                  <a:cxn ang="0">
                    <a:pos x="14" y="326"/>
                  </a:cxn>
                </a:cxnLst>
                <a:rect l="0" t="0" r="r" b="b"/>
                <a:pathLst>
                  <a:path w="405" h="326">
                    <a:moveTo>
                      <a:pt x="14" y="326"/>
                    </a:moveTo>
                    <a:lnTo>
                      <a:pt x="41" y="309"/>
                    </a:lnTo>
                    <a:lnTo>
                      <a:pt x="56" y="285"/>
                    </a:lnTo>
                    <a:lnTo>
                      <a:pt x="65" y="251"/>
                    </a:lnTo>
                    <a:lnTo>
                      <a:pt x="71" y="220"/>
                    </a:lnTo>
                    <a:lnTo>
                      <a:pt x="81" y="198"/>
                    </a:lnTo>
                    <a:lnTo>
                      <a:pt x="97" y="183"/>
                    </a:lnTo>
                    <a:lnTo>
                      <a:pt x="115" y="176"/>
                    </a:lnTo>
                    <a:lnTo>
                      <a:pt x="132" y="180"/>
                    </a:lnTo>
                    <a:lnTo>
                      <a:pt x="148" y="196"/>
                    </a:lnTo>
                    <a:lnTo>
                      <a:pt x="157" y="222"/>
                    </a:lnTo>
                    <a:lnTo>
                      <a:pt x="151" y="253"/>
                    </a:lnTo>
                    <a:lnTo>
                      <a:pt x="137" y="294"/>
                    </a:lnTo>
                    <a:lnTo>
                      <a:pt x="169" y="304"/>
                    </a:lnTo>
                    <a:lnTo>
                      <a:pt x="172" y="285"/>
                    </a:lnTo>
                    <a:lnTo>
                      <a:pt x="189" y="267"/>
                    </a:lnTo>
                    <a:lnTo>
                      <a:pt x="201" y="247"/>
                    </a:lnTo>
                    <a:lnTo>
                      <a:pt x="208" y="229"/>
                    </a:lnTo>
                    <a:lnTo>
                      <a:pt x="212" y="211"/>
                    </a:lnTo>
                    <a:lnTo>
                      <a:pt x="223" y="220"/>
                    </a:lnTo>
                    <a:lnTo>
                      <a:pt x="237" y="225"/>
                    </a:lnTo>
                    <a:lnTo>
                      <a:pt x="249" y="227"/>
                    </a:lnTo>
                    <a:lnTo>
                      <a:pt x="261" y="225"/>
                    </a:lnTo>
                    <a:lnTo>
                      <a:pt x="272" y="222"/>
                    </a:lnTo>
                    <a:lnTo>
                      <a:pt x="281" y="239"/>
                    </a:lnTo>
                    <a:lnTo>
                      <a:pt x="294" y="261"/>
                    </a:lnTo>
                    <a:lnTo>
                      <a:pt x="313" y="281"/>
                    </a:lnTo>
                    <a:lnTo>
                      <a:pt x="328" y="292"/>
                    </a:lnTo>
                    <a:lnTo>
                      <a:pt x="348" y="303"/>
                    </a:lnTo>
                    <a:lnTo>
                      <a:pt x="370" y="306"/>
                    </a:lnTo>
                    <a:lnTo>
                      <a:pt x="388" y="298"/>
                    </a:lnTo>
                    <a:lnTo>
                      <a:pt x="402" y="278"/>
                    </a:lnTo>
                    <a:lnTo>
                      <a:pt x="405" y="254"/>
                    </a:lnTo>
                    <a:lnTo>
                      <a:pt x="400" y="233"/>
                    </a:lnTo>
                    <a:lnTo>
                      <a:pt x="390" y="204"/>
                    </a:lnTo>
                    <a:lnTo>
                      <a:pt x="383" y="177"/>
                    </a:lnTo>
                    <a:lnTo>
                      <a:pt x="376" y="160"/>
                    </a:lnTo>
                    <a:lnTo>
                      <a:pt x="357" y="137"/>
                    </a:lnTo>
                    <a:lnTo>
                      <a:pt x="340" y="130"/>
                    </a:lnTo>
                    <a:lnTo>
                      <a:pt x="322" y="126"/>
                    </a:lnTo>
                    <a:lnTo>
                      <a:pt x="310" y="129"/>
                    </a:lnTo>
                    <a:lnTo>
                      <a:pt x="296" y="95"/>
                    </a:lnTo>
                    <a:lnTo>
                      <a:pt x="275" y="67"/>
                    </a:lnTo>
                    <a:lnTo>
                      <a:pt x="240" y="37"/>
                    </a:lnTo>
                    <a:lnTo>
                      <a:pt x="194" y="13"/>
                    </a:lnTo>
                    <a:lnTo>
                      <a:pt x="149" y="0"/>
                    </a:lnTo>
                    <a:lnTo>
                      <a:pt x="116" y="6"/>
                    </a:lnTo>
                    <a:lnTo>
                      <a:pt x="109" y="19"/>
                    </a:lnTo>
                    <a:lnTo>
                      <a:pt x="101" y="33"/>
                    </a:lnTo>
                    <a:lnTo>
                      <a:pt x="84" y="46"/>
                    </a:lnTo>
                    <a:lnTo>
                      <a:pt x="63" y="59"/>
                    </a:lnTo>
                    <a:lnTo>
                      <a:pt x="47" y="71"/>
                    </a:lnTo>
                    <a:lnTo>
                      <a:pt x="35" y="84"/>
                    </a:lnTo>
                    <a:lnTo>
                      <a:pt x="24" y="106"/>
                    </a:lnTo>
                    <a:lnTo>
                      <a:pt x="16" y="129"/>
                    </a:lnTo>
                    <a:lnTo>
                      <a:pt x="14" y="152"/>
                    </a:lnTo>
                    <a:lnTo>
                      <a:pt x="8" y="180"/>
                    </a:lnTo>
                    <a:lnTo>
                      <a:pt x="2" y="211"/>
                    </a:lnTo>
                    <a:lnTo>
                      <a:pt x="0" y="248"/>
                    </a:lnTo>
                    <a:lnTo>
                      <a:pt x="1" y="276"/>
                    </a:lnTo>
                    <a:lnTo>
                      <a:pt x="6" y="304"/>
                    </a:lnTo>
                    <a:lnTo>
                      <a:pt x="14" y="326"/>
                    </a:lnTo>
                    <a:close/>
                  </a:path>
                </a:pathLst>
              </a:custGeom>
              <a:solidFill>
                <a:srgbClr val="A0A0A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3350" name="Group 38"/>
            <p:cNvGrpSpPr>
              <a:grpSpLocks/>
            </p:cNvGrpSpPr>
            <p:nvPr/>
          </p:nvGrpSpPr>
          <p:grpSpPr bwMode="auto">
            <a:xfrm>
              <a:off x="256" y="1100"/>
              <a:ext cx="377" cy="96"/>
              <a:chOff x="256" y="1100"/>
              <a:chExt cx="377" cy="96"/>
            </a:xfrm>
          </p:grpSpPr>
          <p:sp>
            <p:nvSpPr>
              <p:cNvPr id="13348" name="Freeform 36"/>
              <p:cNvSpPr>
                <a:spLocks/>
              </p:cNvSpPr>
              <p:nvPr/>
            </p:nvSpPr>
            <p:spPr bwMode="auto">
              <a:xfrm>
                <a:off x="256" y="1100"/>
                <a:ext cx="372" cy="73"/>
              </a:xfrm>
              <a:custGeom>
                <a:avLst/>
                <a:gdLst/>
                <a:ahLst/>
                <a:cxnLst>
                  <a:cxn ang="0">
                    <a:pos x="355" y="0"/>
                  </a:cxn>
                  <a:cxn ang="0">
                    <a:pos x="403" y="9"/>
                  </a:cxn>
                  <a:cxn ang="0">
                    <a:pos x="442" y="26"/>
                  </a:cxn>
                  <a:cxn ang="0">
                    <a:pos x="483" y="49"/>
                  </a:cxn>
                  <a:cxn ang="0">
                    <a:pos x="543" y="71"/>
                  </a:cxn>
                  <a:cxn ang="0">
                    <a:pos x="585" y="71"/>
                  </a:cxn>
                  <a:cxn ang="0">
                    <a:pos x="642" y="87"/>
                  </a:cxn>
                  <a:cxn ang="0">
                    <a:pos x="690" y="105"/>
                  </a:cxn>
                  <a:cxn ang="0">
                    <a:pos x="741" y="130"/>
                  </a:cxn>
                  <a:cxn ang="0">
                    <a:pos x="744" y="161"/>
                  </a:cxn>
                  <a:cxn ang="0">
                    <a:pos x="723" y="193"/>
                  </a:cxn>
                  <a:cxn ang="0">
                    <a:pos x="680" y="215"/>
                  </a:cxn>
                  <a:cxn ang="0">
                    <a:pos x="626" y="220"/>
                  </a:cxn>
                  <a:cxn ang="0">
                    <a:pos x="444" y="221"/>
                  </a:cxn>
                  <a:cxn ang="0">
                    <a:pos x="376" y="215"/>
                  </a:cxn>
                  <a:cxn ang="0">
                    <a:pos x="309" y="208"/>
                  </a:cxn>
                  <a:cxn ang="0">
                    <a:pos x="247" y="186"/>
                  </a:cxn>
                  <a:cxn ang="0">
                    <a:pos x="211" y="176"/>
                  </a:cxn>
                  <a:cxn ang="0">
                    <a:pos x="211" y="204"/>
                  </a:cxn>
                  <a:cxn ang="0">
                    <a:pos x="44" y="205"/>
                  </a:cxn>
                  <a:cxn ang="0">
                    <a:pos x="19" y="177"/>
                  </a:cxn>
                  <a:cxn ang="0">
                    <a:pos x="3" y="130"/>
                  </a:cxn>
                  <a:cxn ang="0">
                    <a:pos x="0" y="94"/>
                  </a:cxn>
                  <a:cxn ang="0">
                    <a:pos x="3" y="44"/>
                  </a:cxn>
                  <a:cxn ang="0">
                    <a:pos x="9" y="7"/>
                  </a:cxn>
                  <a:cxn ang="0">
                    <a:pos x="49" y="7"/>
                  </a:cxn>
                  <a:cxn ang="0">
                    <a:pos x="101" y="31"/>
                  </a:cxn>
                  <a:cxn ang="0">
                    <a:pos x="156" y="53"/>
                  </a:cxn>
                  <a:cxn ang="0">
                    <a:pos x="196" y="55"/>
                  </a:cxn>
                  <a:cxn ang="0">
                    <a:pos x="239" y="44"/>
                  </a:cxn>
                  <a:cxn ang="0">
                    <a:pos x="288" y="31"/>
                  </a:cxn>
                  <a:cxn ang="0">
                    <a:pos x="378" y="47"/>
                  </a:cxn>
                  <a:cxn ang="0">
                    <a:pos x="355" y="0"/>
                  </a:cxn>
                </a:cxnLst>
                <a:rect l="0" t="0" r="r" b="b"/>
                <a:pathLst>
                  <a:path w="744" h="221">
                    <a:moveTo>
                      <a:pt x="355" y="0"/>
                    </a:moveTo>
                    <a:lnTo>
                      <a:pt x="403" y="9"/>
                    </a:lnTo>
                    <a:lnTo>
                      <a:pt x="442" y="26"/>
                    </a:lnTo>
                    <a:lnTo>
                      <a:pt x="483" y="49"/>
                    </a:lnTo>
                    <a:lnTo>
                      <a:pt x="543" y="71"/>
                    </a:lnTo>
                    <a:lnTo>
                      <a:pt x="585" y="71"/>
                    </a:lnTo>
                    <a:lnTo>
                      <a:pt x="642" y="87"/>
                    </a:lnTo>
                    <a:lnTo>
                      <a:pt x="690" y="105"/>
                    </a:lnTo>
                    <a:lnTo>
                      <a:pt x="741" y="130"/>
                    </a:lnTo>
                    <a:lnTo>
                      <a:pt x="744" y="161"/>
                    </a:lnTo>
                    <a:lnTo>
                      <a:pt x="723" y="193"/>
                    </a:lnTo>
                    <a:lnTo>
                      <a:pt x="680" y="215"/>
                    </a:lnTo>
                    <a:lnTo>
                      <a:pt x="626" y="220"/>
                    </a:lnTo>
                    <a:lnTo>
                      <a:pt x="444" y="221"/>
                    </a:lnTo>
                    <a:lnTo>
                      <a:pt x="376" y="215"/>
                    </a:lnTo>
                    <a:lnTo>
                      <a:pt x="309" y="208"/>
                    </a:lnTo>
                    <a:lnTo>
                      <a:pt x="247" y="186"/>
                    </a:lnTo>
                    <a:lnTo>
                      <a:pt x="211" y="176"/>
                    </a:lnTo>
                    <a:lnTo>
                      <a:pt x="211" y="204"/>
                    </a:lnTo>
                    <a:lnTo>
                      <a:pt x="44" y="205"/>
                    </a:lnTo>
                    <a:lnTo>
                      <a:pt x="19" y="177"/>
                    </a:lnTo>
                    <a:lnTo>
                      <a:pt x="3" y="130"/>
                    </a:lnTo>
                    <a:lnTo>
                      <a:pt x="0" y="94"/>
                    </a:lnTo>
                    <a:lnTo>
                      <a:pt x="3" y="44"/>
                    </a:lnTo>
                    <a:lnTo>
                      <a:pt x="9" y="7"/>
                    </a:lnTo>
                    <a:lnTo>
                      <a:pt x="49" y="7"/>
                    </a:lnTo>
                    <a:lnTo>
                      <a:pt x="101" y="31"/>
                    </a:lnTo>
                    <a:lnTo>
                      <a:pt x="156" y="53"/>
                    </a:lnTo>
                    <a:lnTo>
                      <a:pt x="196" y="55"/>
                    </a:lnTo>
                    <a:lnTo>
                      <a:pt x="239" y="44"/>
                    </a:lnTo>
                    <a:lnTo>
                      <a:pt x="288" y="31"/>
                    </a:lnTo>
                    <a:lnTo>
                      <a:pt x="378" y="47"/>
                    </a:ln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60606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49" name="Freeform 37"/>
              <p:cNvSpPr>
                <a:spLocks/>
              </p:cNvSpPr>
              <p:nvPr/>
            </p:nvSpPr>
            <p:spPr bwMode="auto">
              <a:xfrm>
                <a:off x="261" y="1123"/>
                <a:ext cx="372" cy="73"/>
              </a:xfrm>
              <a:custGeom>
                <a:avLst/>
                <a:gdLst/>
                <a:ahLst/>
                <a:cxnLst>
                  <a:cxn ang="0">
                    <a:pos x="355" y="0"/>
                  </a:cxn>
                  <a:cxn ang="0">
                    <a:pos x="403" y="9"/>
                  </a:cxn>
                  <a:cxn ang="0">
                    <a:pos x="442" y="27"/>
                  </a:cxn>
                  <a:cxn ang="0">
                    <a:pos x="483" y="49"/>
                  </a:cxn>
                  <a:cxn ang="0">
                    <a:pos x="543" y="71"/>
                  </a:cxn>
                  <a:cxn ang="0">
                    <a:pos x="584" y="71"/>
                  </a:cxn>
                  <a:cxn ang="0">
                    <a:pos x="643" y="87"/>
                  </a:cxn>
                  <a:cxn ang="0">
                    <a:pos x="691" y="105"/>
                  </a:cxn>
                  <a:cxn ang="0">
                    <a:pos x="741" y="130"/>
                  </a:cxn>
                  <a:cxn ang="0">
                    <a:pos x="745" y="160"/>
                  </a:cxn>
                  <a:cxn ang="0">
                    <a:pos x="723" y="192"/>
                  </a:cxn>
                  <a:cxn ang="0">
                    <a:pos x="680" y="213"/>
                  </a:cxn>
                  <a:cxn ang="0">
                    <a:pos x="626" y="219"/>
                  </a:cxn>
                  <a:cxn ang="0">
                    <a:pos x="444" y="220"/>
                  </a:cxn>
                  <a:cxn ang="0">
                    <a:pos x="375" y="214"/>
                  </a:cxn>
                  <a:cxn ang="0">
                    <a:pos x="310" y="205"/>
                  </a:cxn>
                  <a:cxn ang="0">
                    <a:pos x="248" y="185"/>
                  </a:cxn>
                  <a:cxn ang="0">
                    <a:pos x="211" y="174"/>
                  </a:cxn>
                  <a:cxn ang="0">
                    <a:pos x="211" y="201"/>
                  </a:cxn>
                  <a:cxn ang="0">
                    <a:pos x="45" y="202"/>
                  </a:cxn>
                  <a:cxn ang="0">
                    <a:pos x="19" y="176"/>
                  </a:cxn>
                  <a:cxn ang="0">
                    <a:pos x="4" y="130"/>
                  </a:cxn>
                  <a:cxn ang="0">
                    <a:pos x="0" y="95"/>
                  </a:cxn>
                  <a:cxn ang="0">
                    <a:pos x="4" y="45"/>
                  </a:cxn>
                  <a:cxn ang="0">
                    <a:pos x="10" y="8"/>
                  </a:cxn>
                  <a:cxn ang="0">
                    <a:pos x="49" y="8"/>
                  </a:cxn>
                  <a:cxn ang="0">
                    <a:pos x="101" y="31"/>
                  </a:cxn>
                  <a:cxn ang="0">
                    <a:pos x="156" y="53"/>
                  </a:cxn>
                  <a:cxn ang="0">
                    <a:pos x="196" y="55"/>
                  </a:cxn>
                  <a:cxn ang="0">
                    <a:pos x="239" y="45"/>
                  </a:cxn>
                  <a:cxn ang="0">
                    <a:pos x="289" y="31"/>
                  </a:cxn>
                  <a:cxn ang="0">
                    <a:pos x="378" y="48"/>
                  </a:cxn>
                  <a:cxn ang="0">
                    <a:pos x="355" y="0"/>
                  </a:cxn>
                </a:cxnLst>
                <a:rect l="0" t="0" r="r" b="b"/>
                <a:pathLst>
                  <a:path w="745" h="220">
                    <a:moveTo>
                      <a:pt x="355" y="0"/>
                    </a:moveTo>
                    <a:lnTo>
                      <a:pt x="403" y="9"/>
                    </a:lnTo>
                    <a:lnTo>
                      <a:pt x="442" y="27"/>
                    </a:lnTo>
                    <a:lnTo>
                      <a:pt x="483" y="49"/>
                    </a:lnTo>
                    <a:lnTo>
                      <a:pt x="543" y="71"/>
                    </a:lnTo>
                    <a:lnTo>
                      <a:pt x="584" y="71"/>
                    </a:lnTo>
                    <a:lnTo>
                      <a:pt x="643" y="87"/>
                    </a:lnTo>
                    <a:lnTo>
                      <a:pt x="691" y="105"/>
                    </a:lnTo>
                    <a:lnTo>
                      <a:pt x="741" y="130"/>
                    </a:lnTo>
                    <a:lnTo>
                      <a:pt x="745" y="160"/>
                    </a:lnTo>
                    <a:lnTo>
                      <a:pt x="723" y="192"/>
                    </a:lnTo>
                    <a:lnTo>
                      <a:pt x="680" y="213"/>
                    </a:lnTo>
                    <a:lnTo>
                      <a:pt x="626" y="219"/>
                    </a:lnTo>
                    <a:lnTo>
                      <a:pt x="444" y="220"/>
                    </a:lnTo>
                    <a:lnTo>
                      <a:pt x="375" y="214"/>
                    </a:lnTo>
                    <a:lnTo>
                      <a:pt x="310" y="205"/>
                    </a:lnTo>
                    <a:lnTo>
                      <a:pt x="248" y="185"/>
                    </a:lnTo>
                    <a:lnTo>
                      <a:pt x="211" y="174"/>
                    </a:lnTo>
                    <a:lnTo>
                      <a:pt x="211" y="201"/>
                    </a:lnTo>
                    <a:lnTo>
                      <a:pt x="45" y="202"/>
                    </a:lnTo>
                    <a:lnTo>
                      <a:pt x="19" y="176"/>
                    </a:lnTo>
                    <a:lnTo>
                      <a:pt x="4" y="130"/>
                    </a:lnTo>
                    <a:lnTo>
                      <a:pt x="0" y="95"/>
                    </a:lnTo>
                    <a:lnTo>
                      <a:pt x="4" y="45"/>
                    </a:lnTo>
                    <a:lnTo>
                      <a:pt x="10" y="8"/>
                    </a:lnTo>
                    <a:lnTo>
                      <a:pt x="49" y="8"/>
                    </a:lnTo>
                    <a:lnTo>
                      <a:pt x="101" y="31"/>
                    </a:lnTo>
                    <a:lnTo>
                      <a:pt x="156" y="53"/>
                    </a:lnTo>
                    <a:lnTo>
                      <a:pt x="196" y="55"/>
                    </a:lnTo>
                    <a:lnTo>
                      <a:pt x="239" y="45"/>
                    </a:lnTo>
                    <a:lnTo>
                      <a:pt x="289" y="31"/>
                    </a:lnTo>
                    <a:lnTo>
                      <a:pt x="378" y="48"/>
                    </a:ln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80808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3353" name="Group 41"/>
            <p:cNvGrpSpPr>
              <a:grpSpLocks/>
            </p:cNvGrpSpPr>
            <p:nvPr/>
          </p:nvGrpSpPr>
          <p:grpSpPr bwMode="auto">
            <a:xfrm>
              <a:off x="148" y="246"/>
              <a:ext cx="296" cy="902"/>
              <a:chOff x="148" y="246"/>
              <a:chExt cx="296" cy="902"/>
            </a:xfrm>
          </p:grpSpPr>
          <p:sp>
            <p:nvSpPr>
              <p:cNvPr id="13351" name="Freeform 39"/>
              <p:cNvSpPr>
                <a:spLocks/>
              </p:cNvSpPr>
              <p:nvPr/>
            </p:nvSpPr>
            <p:spPr bwMode="auto">
              <a:xfrm>
                <a:off x="148" y="246"/>
                <a:ext cx="296" cy="90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230" y="115"/>
                  </a:cxn>
                  <a:cxn ang="0">
                    <a:pos x="278" y="221"/>
                  </a:cxn>
                  <a:cxn ang="0">
                    <a:pos x="299" y="299"/>
                  </a:cxn>
                  <a:cxn ang="0">
                    <a:pos x="423" y="636"/>
                  </a:cxn>
                  <a:cxn ang="0">
                    <a:pos x="473" y="838"/>
                  </a:cxn>
                  <a:cxn ang="0">
                    <a:pos x="480" y="1031"/>
                  </a:cxn>
                  <a:cxn ang="0">
                    <a:pos x="487" y="1305"/>
                  </a:cxn>
                  <a:cxn ang="0">
                    <a:pos x="494" y="1457"/>
                  </a:cxn>
                  <a:cxn ang="0">
                    <a:pos x="518" y="1575"/>
                  </a:cxn>
                  <a:cxn ang="0">
                    <a:pos x="531" y="1676"/>
                  </a:cxn>
                  <a:cxn ang="0">
                    <a:pos x="529" y="1774"/>
                  </a:cxn>
                  <a:cxn ang="0">
                    <a:pos x="510" y="1845"/>
                  </a:cxn>
                  <a:cxn ang="0">
                    <a:pos x="501" y="1932"/>
                  </a:cxn>
                  <a:cxn ang="0">
                    <a:pos x="508" y="2072"/>
                  </a:cxn>
                  <a:cxn ang="0">
                    <a:pos x="511" y="2313"/>
                  </a:cxn>
                  <a:cxn ang="0">
                    <a:pos x="522" y="2426"/>
                  </a:cxn>
                  <a:cxn ang="0">
                    <a:pos x="551" y="2531"/>
                  </a:cxn>
                  <a:cxn ang="0">
                    <a:pos x="592" y="2637"/>
                  </a:cxn>
                  <a:cxn ang="0">
                    <a:pos x="515" y="2673"/>
                  </a:cxn>
                  <a:cxn ang="0">
                    <a:pos x="430" y="2708"/>
                  </a:cxn>
                  <a:cxn ang="0">
                    <a:pos x="368" y="2699"/>
                  </a:cxn>
                  <a:cxn ang="0">
                    <a:pos x="242" y="2664"/>
                  </a:cxn>
                  <a:cxn ang="0">
                    <a:pos x="226" y="2535"/>
                  </a:cxn>
                  <a:cxn ang="0">
                    <a:pos x="216" y="2425"/>
                  </a:cxn>
                  <a:cxn ang="0">
                    <a:pos x="223" y="2348"/>
                  </a:cxn>
                  <a:cxn ang="0">
                    <a:pos x="232" y="2242"/>
                  </a:cxn>
                  <a:cxn ang="0">
                    <a:pos x="223" y="2144"/>
                  </a:cxn>
                  <a:cxn ang="0">
                    <a:pos x="195" y="2047"/>
                  </a:cxn>
                  <a:cxn ang="0">
                    <a:pos x="175" y="1976"/>
                  </a:cxn>
                  <a:cxn ang="0">
                    <a:pos x="168" y="1861"/>
                  </a:cxn>
                  <a:cxn ang="0">
                    <a:pos x="154" y="1800"/>
                  </a:cxn>
                  <a:cxn ang="0">
                    <a:pos x="140" y="1579"/>
                  </a:cxn>
                  <a:cxn ang="0">
                    <a:pos x="119" y="1403"/>
                  </a:cxn>
                  <a:cxn ang="0">
                    <a:pos x="105" y="1269"/>
                  </a:cxn>
                  <a:cxn ang="0">
                    <a:pos x="83" y="1216"/>
                  </a:cxn>
                  <a:cxn ang="0">
                    <a:pos x="61" y="1071"/>
                  </a:cxn>
                  <a:cxn ang="0">
                    <a:pos x="46" y="902"/>
                  </a:cxn>
                  <a:cxn ang="0">
                    <a:pos x="52" y="750"/>
                  </a:cxn>
                  <a:cxn ang="0">
                    <a:pos x="47" y="652"/>
                  </a:cxn>
                  <a:cxn ang="0">
                    <a:pos x="27" y="528"/>
                  </a:cxn>
                  <a:cxn ang="0">
                    <a:pos x="20" y="413"/>
                  </a:cxn>
                  <a:cxn ang="0">
                    <a:pos x="11" y="276"/>
                  </a:cxn>
                  <a:cxn ang="0">
                    <a:pos x="0" y="159"/>
                  </a:cxn>
                  <a:cxn ang="0">
                    <a:pos x="17" y="94"/>
                  </a:cxn>
                  <a:cxn ang="0">
                    <a:pos x="48" y="49"/>
                  </a:cxn>
                  <a:cxn ang="0">
                    <a:pos x="100" y="13"/>
                  </a:cxn>
                  <a:cxn ang="0">
                    <a:pos x="168" y="0"/>
                  </a:cxn>
                </a:cxnLst>
                <a:rect l="0" t="0" r="r" b="b"/>
                <a:pathLst>
                  <a:path w="592" h="2708">
                    <a:moveTo>
                      <a:pt x="168" y="0"/>
                    </a:moveTo>
                    <a:lnTo>
                      <a:pt x="230" y="115"/>
                    </a:lnTo>
                    <a:lnTo>
                      <a:pt x="278" y="221"/>
                    </a:lnTo>
                    <a:lnTo>
                      <a:pt x="299" y="299"/>
                    </a:lnTo>
                    <a:lnTo>
                      <a:pt x="423" y="636"/>
                    </a:lnTo>
                    <a:lnTo>
                      <a:pt x="473" y="838"/>
                    </a:lnTo>
                    <a:lnTo>
                      <a:pt x="480" y="1031"/>
                    </a:lnTo>
                    <a:lnTo>
                      <a:pt x="487" y="1305"/>
                    </a:lnTo>
                    <a:lnTo>
                      <a:pt x="494" y="1457"/>
                    </a:lnTo>
                    <a:lnTo>
                      <a:pt x="518" y="1575"/>
                    </a:lnTo>
                    <a:lnTo>
                      <a:pt x="531" y="1676"/>
                    </a:lnTo>
                    <a:lnTo>
                      <a:pt x="529" y="1774"/>
                    </a:lnTo>
                    <a:lnTo>
                      <a:pt x="510" y="1845"/>
                    </a:lnTo>
                    <a:lnTo>
                      <a:pt x="501" y="1932"/>
                    </a:lnTo>
                    <a:lnTo>
                      <a:pt x="508" y="2072"/>
                    </a:lnTo>
                    <a:lnTo>
                      <a:pt x="511" y="2313"/>
                    </a:lnTo>
                    <a:lnTo>
                      <a:pt x="522" y="2426"/>
                    </a:lnTo>
                    <a:lnTo>
                      <a:pt x="551" y="2531"/>
                    </a:lnTo>
                    <a:lnTo>
                      <a:pt x="592" y="2637"/>
                    </a:lnTo>
                    <a:lnTo>
                      <a:pt x="515" y="2673"/>
                    </a:lnTo>
                    <a:lnTo>
                      <a:pt x="430" y="2708"/>
                    </a:lnTo>
                    <a:lnTo>
                      <a:pt x="368" y="2699"/>
                    </a:lnTo>
                    <a:lnTo>
                      <a:pt x="242" y="2664"/>
                    </a:lnTo>
                    <a:lnTo>
                      <a:pt x="226" y="2535"/>
                    </a:lnTo>
                    <a:lnTo>
                      <a:pt x="216" y="2425"/>
                    </a:lnTo>
                    <a:lnTo>
                      <a:pt x="223" y="2348"/>
                    </a:lnTo>
                    <a:lnTo>
                      <a:pt x="232" y="2242"/>
                    </a:lnTo>
                    <a:lnTo>
                      <a:pt x="223" y="2144"/>
                    </a:lnTo>
                    <a:lnTo>
                      <a:pt x="195" y="2047"/>
                    </a:lnTo>
                    <a:lnTo>
                      <a:pt x="175" y="1976"/>
                    </a:lnTo>
                    <a:lnTo>
                      <a:pt x="168" y="1861"/>
                    </a:lnTo>
                    <a:lnTo>
                      <a:pt x="154" y="1800"/>
                    </a:lnTo>
                    <a:lnTo>
                      <a:pt x="140" y="1579"/>
                    </a:lnTo>
                    <a:lnTo>
                      <a:pt x="119" y="1403"/>
                    </a:lnTo>
                    <a:lnTo>
                      <a:pt x="105" y="1269"/>
                    </a:lnTo>
                    <a:lnTo>
                      <a:pt x="83" y="1216"/>
                    </a:lnTo>
                    <a:lnTo>
                      <a:pt x="61" y="1071"/>
                    </a:lnTo>
                    <a:lnTo>
                      <a:pt x="46" y="902"/>
                    </a:lnTo>
                    <a:lnTo>
                      <a:pt x="52" y="750"/>
                    </a:lnTo>
                    <a:lnTo>
                      <a:pt x="47" y="652"/>
                    </a:lnTo>
                    <a:lnTo>
                      <a:pt x="27" y="528"/>
                    </a:lnTo>
                    <a:lnTo>
                      <a:pt x="20" y="413"/>
                    </a:lnTo>
                    <a:lnTo>
                      <a:pt x="11" y="276"/>
                    </a:lnTo>
                    <a:lnTo>
                      <a:pt x="0" y="159"/>
                    </a:lnTo>
                    <a:lnTo>
                      <a:pt x="17" y="94"/>
                    </a:lnTo>
                    <a:lnTo>
                      <a:pt x="48" y="49"/>
                    </a:lnTo>
                    <a:lnTo>
                      <a:pt x="100" y="13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52" name="Freeform 40"/>
              <p:cNvSpPr>
                <a:spLocks/>
              </p:cNvSpPr>
              <p:nvPr/>
            </p:nvSpPr>
            <p:spPr bwMode="auto">
              <a:xfrm>
                <a:off x="186" y="496"/>
                <a:ext cx="73" cy="373"/>
              </a:xfrm>
              <a:custGeom>
                <a:avLst/>
                <a:gdLst/>
                <a:ahLst/>
                <a:cxnLst>
                  <a:cxn ang="0">
                    <a:pos x="113" y="1120"/>
                  </a:cxn>
                  <a:cxn ang="0">
                    <a:pos x="113" y="971"/>
                  </a:cxn>
                  <a:cxn ang="0">
                    <a:pos x="133" y="891"/>
                  </a:cxn>
                  <a:cxn ang="0">
                    <a:pos x="147" y="820"/>
                  </a:cxn>
                  <a:cxn ang="0">
                    <a:pos x="113" y="742"/>
                  </a:cxn>
                  <a:cxn ang="0">
                    <a:pos x="113" y="707"/>
                  </a:cxn>
                  <a:cxn ang="0">
                    <a:pos x="99" y="645"/>
                  </a:cxn>
                  <a:cxn ang="0">
                    <a:pos x="78" y="590"/>
                  </a:cxn>
                  <a:cxn ang="0">
                    <a:pos x="85" y="510"/>
                  </a:cxn>
                  <a:cxn ang="0">
                    <a:pos x="57" y="466"/>
                  </a:cxn>
                  <a:cxn ang="0">
                    <a:pos x="43" y="386"/>
                  </a:cxn>
                  <a:cxn ang="0">
                    <a:pos x="43" y="299"/>
                  </a:cxn>
                  <a:cxn ang="0">
                    <a:pos x="36" y="211"/>
                  </a:cxn>
                  <a:cxn ang="0">
                    <a:pos x="14" y="122"/>
                  </a:cxn>
                  <a:cxn ang="0">
                    <a:pos x="0" y="26"/>
                  </a:cxn>
                  <a:cxn ang="0">
                    <a:pos x="0" y="0"/>
                  </a:cxn>
                </a:cxnLst>
                <a:rect l="0" t="0" r="r" b="b"/>
                <a:pathLst>
                  <a:path w="147" h="1120">
                    <a:moveTo>
                      <a:pt x="113" y="1120"/>
                    </a:moveTo>
                    <a:lnTo>
                      <a:pt x="113" y="971"/>
                    </a:lnTo>
                    <a:lnTo>
                      <a:pt x="133" y="891"/>
                    </a:lnTo>
                    <a:lnTo>
                      <a:pt x="147" y="820"/>
                    </a:lnTo>
                    <a:lnTo>
                      <a:pt x="113" y="742"/>
                    </a:lnTo>
                    <a:lnTo>
                      <a:pt x="113" y="707"/>
                    </a:lnTo>
                    <a:lnTo>
                      <a:pt x="99" y="645"/>
                    </a:lnTo>
                    <a:lnTo>
                      <a:pt x="78" y="590"/>
                    </a:lnTo>
                    <a:lnTo>
                      <a:pt x="85" y="510"/>
                    </a:lnTo>
                    <a:lnTo>
                      <a:pt x="57" y="466"/>
                    </a:lnTo>
                    <a:lnTo>
                      <a:pt x="43" y="386"/>
                    </a:lnTo>
                    <a:lnTo>
                      <a:pt x="43" y="299"/>
                    </a:lnTo>
                    <a:lnTo>
                      <a:pt x="36" y="211"/>
                    </a:lnTo>
                    <a:lnTo>
                      <a:pt x="14" y="122"/>
                    </a:lnTo>
                    <a:lnTo>
                      <a:pt x="0" y="26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3377" name="Group 65"/>
            <p:cNvGrpSpPr>
              <a:grpSpLocks/>
            </p:cNvGrpSpPr>
            <p:nvPr/>
          </p:nvGrpSpPr>
          <p:grpSpPr bwMode="auto">
            <a:xfrm>
              <a:off x="207" y="195"/>
              <a:ext cx="758" cy="491"/>
              <a:chOff x="207" y="195"/>
              <a:chExt cx="758" cy="491"/>
            </a:xfrm>
          </p:grpSpPr>
          <p:sp>
            <p:nvSpPr>
              <p:cNvPr id="13354" name="Freeform 42"/>
              <p:cNvSpPr>
                <a:spLocks/>
              </p:cNvSpPr>
              <p:nvPr/>
            </p:nvSpPr>
            <p:spPr bwMode="auto">
              <a:xfrm>
                <a:off x="666" y="516"/>
                <a:ext cx="279" cy="131"/>
              </a:xfrm>
              <a:custGeom>
                <a:avLst/>
                <a:gdLst/>
                <a:ahLst/>
                <a:cxnLst>
                  <a:cxn ang="0">
                    <a:pos x="473" y="0"/>
                  </a:cxn>
                  <a:cxn ang="0">
                    <a:pos x="550" y="69"/>
                  </a:cxn>
                  <a:cxn ang="0">
                    <a:pos x="557" y="104"/>
                  </a:cxn>
                  <a:cxn ang="0">
                    <a:pos x="552" y="157"/>
                  </a:cxn>
                  <a:cxn ang="0">
                    <a:pos x="538" y="202"/>
                  </a:cxn>
                  <a:cxn ang="0">
                    <a:pos x="515" y="243"/>
                  </a:cxn>
                  <a:cxn ang="0">
                    <a:pos x="472" y="286"/>
                  </a:cxn>
                  <a:cxn ang="0">
                    <a:pos x="414" y="324"/>
                  </a:cxn>
                  <a:cxn ang="0">
                    <a:pos x="343" y="361"/>
                  </a:cxn>
                  <a:cxn ang="0">
                    <a:pos x="272" y="385"/>
                  </a:cxn>
                  <a:cxn ang="0">
                    <a:pos x="195" y="391"/>
                  </a:cxn>
                  <a:cxn ang="0">
                    <a:pos x="133" y="386"/>
                  </a:cxn>
                  <a:cxn ang="0">
                    <a:pos x="69" y="351"/>
                  </a:cxn>
                  <a:cxn ang="0">
                    <a:pos x="0" y="308"/>
                  </a:cxn>
                  <a:cxn ang="0">
                    <a:pos x="98" y="333"/>
                  </a:cxn>
                  <a:cxn ang="0">
                    <a:pos x="202" y="342"/>
                  </a:cxn>
                  <a:cxn ang="0">
                    <a:pos x="279" y="308"/>
                  </a:cxn>
                  <a:cxn ang="0">
                    <a:pos x="370" y="255"/>
                  </a:cxn>
                  <a:cxn ang="0">
                    <a:pos x="432" y="175"/>
                  </a:cxn>
                  <a:cxn ang="0">
                    <a:pos x="473" y="0"/>
                  </a:cxn>
                </a:cxnLst>
                <a:rect l="0" t="0" r="r" b="b"/>
                <a:pathLst>
                  <a:path w="557" h="391">
                    <a:moveTo>
                      <a:pt x="473" y="0"/>
                    </a:moveTo>
                    <a:lnTo>
                      <a:pt x="550" y="69"/>
                    </a:lnTo>
                    <a:lnTo>
                      <a:pt x="557" y="104"/>
                    </a:lnTo>
                    <a:lnTo>
                      <a:pt x="552" y="157"/>
                    </a:lnTo>
                    <a:lnTo>
                      <a:pt x="538" y="202"/>
                    </a:lnTo>
                    <a:lnTo>
                      <a:pt x="515" y="243"/>
                    </a:lnTo>
                    <a:lnTo>
                      <a:pt x="472" y="286"/>
                    </a:lnTo>
                    <a:lnTo>
                      <a:pt x="414" y="324"/>
                    </a:lnTo>
                    <a:lnTo>
                      <a:pt x="343" y="361"/>
                    </a:lnTo>
                    <a:lnTo>
                      <a:pt x="272" y="385"/>
                    </a:lnTo>
                    <a:lnTo>
                      <a:pt x="195" y="391"/>
                    </a:lnTo>
                    <a:lnTo>
                      <a:pt x="133" y="386"/>
                    </a:lnTo>
                    <a:lnTo>
                      <a:pt x="69" y="351"/>
                    </a:lnTo>
                    <a:lnTo>
                      <a:pt x="0" y="308"/>
                    </a:lnTo>
                    <a:lnTo>
                      <a:pt x="98" y="333"/>
                    </a:lnTo>
                    <a:lnTo>
                      <a:pt x="202" y="342"/>
                    </a:lnTo>
                    <a:lnTo>
                      <a:pt x="279" y="308"/>
                    </a:lnTo>
                    <a:lnTo>
                      <a:pt x="370" y="255"/>
                    </a:lnTo>
                    <a:lnTo>
                      <a:pt x="432" y="175"/>
                    </a:lnTo>
                    <a:lnTo>
                      <a:pt x="473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55" name="Freeform 43"/>
              <p:cNvSpPr>
                <a:spLocks/>
              </p:cNvSpPr>
              <p:nvPr/>
            </p:nvSpPr>
            <p:spPr bwMode="auto">
              <a:xfrm>
                <a:off x="847" y="516"/>
                <a:ext cx="118" cy="100"/>
              </a:xfrm>
              <a:custGeom>
                <a:avLst/>
                <a:gdLst/>
                <a:ahLst/>
                <a:cxnLst>
                  <a:cxn ang="0">
                    <a:pos x="183" y="7"/>
                  </a:cxn>
                  <a:cxn ang="0">
                    <a:pos x="222" y="0"/>
                  </a:cxn>
                  <a:cxn ang="0">
                    <a:pos x="234" y="16"/>
                  </a:cxn>
                  <a:cxn ang="0">
                    <a:pos x="237" y="45"/>
                  </a:cxn>
                  <a:cxn ang="0">
                    <a:pos x="227" y="85"/>
                  </a:cxn>
                  <a:cxn ang="0">
                    <a:pos x="202" y="104"/>
                  </a:cxn>
                  <a:cxn ang="0">
                    <a:pos x="174" y="109"/>
                  </a:cxn>
                  <a:cxn ang="0">
                    <a:pos x="146" y="193"/>
                  </a:cxn>
                  <a:cxn ang="0">
                    <a:pos x="82" y="248"/>
                  </a:cxn>
                  <a:cxn ang="0">
                    <a:pos x="40" y="280"/>
                  </a:cxn>
                  <a:cxn ang="0">
                    <a:pos x="0" y="298"/>
                  </a:cxn>
                  <a:cxn ang="0">
                    <a:pos x="48" y="227"/>
                  </a:cxn>
                  <a:cxn ang="0">
                    <a:pos x="79" y="187"/>
                  </a:cxn>
                  <a:cxn ang="0">
                    <a:pos x="106" y="137"/>
                  </a:cxn>
                  <a:cxn ang="0">
                    <a:pos x="149" y="70"/>
                  </a:cxn>
                  <a:cxn ang="0">
                    <a:pos x="162" y="57"/>
                  </a:cxn>
                  <a:cxn ang="0">
                    <a:pos x="168" y="39"/>
                  </a:cxn>
                  <a:cxn ang="0">
                    <a:pos x="171" y="25"/>
                  </a:cxn>
                  <a:cxn ang="0">
                    <a:pos x="183" y="7"/>
                  </a:cxn>
                </a:cxnLst>
                <a:rect l="0" t="0" r="r" b="b"/>
                <a:pathLst>
                  <a:path w="237" h="298">
                    <a:moveTo>
                      <a:pt x="183" y="7"/>
                    </a:moveTo>
                    <a:lnTo>
                      <a:pt x="222" y="0"/>
                    </a:lnTo>
                    <a:lnTo>
                      <a:pt x="234" y="16"/>
                    </a:lnTo>
                    <a:lnTo>
                      <a:pt x="237" y="45"/>
                    </a:lnTo>
                    <a:lnTo>
                      <a:pt x="227" y="85"/>
                    </a:lnTo>
                    <a:lnTo>
                      <a:pt x="202" y="104"/>
                    </a:lnTo>
                    <a:lnTo>
                      <a:pt x="174" y="109"/>
                    </a:lnTo>
                    <a:lnTo>
                      <a:pt x="146" y="193"/>
                    </a:lnTo>
                    <a:lnTo>
                      <a:pt x="82" y="248"/>
                    </a:lnTo>
                    <a:lnTo>
                      <a:pt x="40" y="280"/>
                    </a:lnTo>
                    <a:lnTo>
                      <a:pt x="0" y="298"/>
                    </a:lnTo>
                    <a:lnTo>
                      <a:pt x="48" y="227"/>
                    </a:lnTo>
                    <a:lnTo>
                      <a:pt x="79" y="187"/>
                    </a:lnTo>
                    <a:lnTo>
                      <a:pt x="106" y="137"/>
                    </a:lnTo>
                    <a:lnTo>
                      <a:pt x="149" y="70"/>
                    </a:lnTo>
                    <a:lnTo>
                      <a:pt x="162" y="57"/>
                    </a:lnTo>
                    <a:lnTo>
                      <a:pt x="168" y="39"/>
                    </a:lnTo>
                    <a:lnTo>
                      <a:pt x="171" y="25"/>
                    </a:lnTo>
                    <a:lnTo>
                      <a:pt x="183" y="7"/>
                    </a:lnTo>
                    <a:close/>
                  </a:path>
                </a:pathLst>
              </a:custGeom>
              <a:solidFill>
                <a:srgbClr val="FF0000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3376" name="Group 64"/>
              <p:cNvGrpSpPr>
                <a:grpSpLocks/>
              </p:cNvGrpSpPr>
              <p:nvPr/>
            </p:nvGrpSpPr>
            <p:grpSpPr bwMode="auto">
              <a:xfrm>
                <a:off x="207" y="195"/>
                <a:ext cx="751" cy="491"/>
                <a:chOff x="207" y="195"/>
                <a:chExt cx="751" cy="491"/>
              </a:xfrm>
            </p:grpSpPr>
            <p:grpSp>
              <p:nvGrpSpPr>
                <p:cNvPr id="13364" name="Group 52"/>
                <p:cNvGrpSpPr>
                  <a:grpSpLocks/>
                </p:cNvGrpSpPr>
                <p:nvPr/>
              </p:nvGrpSpPr>
              <p:grpSpPr bwMode="auto">
                <a:xfrm>
                  <a:off x="207" y="195"/>
                  <a:ext cx="751" cy="491"/>
                  <a:chOff x="207" y="195"/>
                  <a:chExt cx="751" cy="491"/>
                </a:xfrm>
              </p:grpSpPr>
              <p:grpSp>
                <p:nvGrpSpPr>
                  <p:cNvPr id="1336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07" y="195"/>
                    <a:ext cx="751" cy="491"/>
                    <a:chOff x="207" y="195"/>
                    <a:chExt cx="751" cy="491"/>
                  </a:xfrm>
                </p:grpSpPr>
                <p:grpSp>
                  <p:nvGrpSpPr>
                    <p:cNvPr id="13360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" y="195"/>
                      <a:ext cx="124" cy="146"/>
                      <a:chOff x="337" y="195"/>
                      <a:chExt cx="124" cy="146"/>
                    </a:xfrm>
                  </p:grpSpPr>
                  <p:sp>
                    <p:nvSpPr>
                      <p:cNvPr id="13356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7" y="195"/>
                        <a:ext cx="124" cy="14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8" y="269"/>
                          </a:cxn>
                          <a:cxn ang="0">
                            <a:pos x="209" y="231"/>
                          </a:cxn>
                          <a:cxn ang="0">
                            <a:pos x="193" y="200"/>
                          </a:cxn>
                          <a:cxn ang="0">
                            <a:pos x="199" y="172"/>
                          </a:cxn>
                          <a:cxn ang="0">
                            <a:pos x="200" y="149"/>
                          </a:cxn>
                          <a:cxn ang="0">
                            <a:pos x="194" y="132"/>
                          </a:cxn>
                          <a:cxn ang="0">
                            <a:pos x="182" y="124"/>
                          </a:cxn>
                          <a:cxn ang="0">
                            <a:pos x="192" y="107"/>
                          </a:cxn>
                          <a:cxn ang="0">
                            <a:pos x="189" y="86"/>
                          </a:cxn>
                          <a:cxn ang="0">
                            <a:pos x="180" y="70"/>
                          </a:cxn>
                          <a:cxn ang="0">
                            <a:pos x="167" y="62"/>
                          </a:cxn>
                          <a:cxn ang="0">
                            <a:pos x="154" y="58"/>
                          </a:cxn>
                          <a:cxn ang="0">
                            <a:pos x="140" y="61"/>
                          </a:cxn>
                          <a:cxn ang="0">
                            <a:pos x="146" y="45"/>
                          </a:cxn>
                          <a:cxn ang="0">
                            <a:pos x="143" y="25"/>
                          </a:cxn>
                          <a:cxn ang="0">
                            <a:pos x="136" y="18"/>
                          </a:cxn>
                          <a:cxn ang="0">
                            <a:pos x="124" y="14"/>
                          </a:cxn>
                          <a:cxn ang="0">
                            <a:pos x="112" y="15"/>
                          </a:cxn>
                          <a:cxn ang="0">
                            <a:pos x="100" y="22"/>
                          </a:cxn>
                          <a:cxn ang="0">
                            <a:pos x="91" y="5"/>
                          </a:cxn>
                          <a:cxn ang="0">
                            <a:pos x="73" y="0"/>
                          </a:cxn>
                          <a:cxn ang="0">
                            <a:pos x="51" y="0"/>
                          </a:cxn>
                          <a:cxn ang="0">
                            <a:pos x="27" y="11"/>
                          </a:cxn>
                          <a:cxn ang="0">
                            <a:pos x="11" y="28"/>
                          </a:cxn>
                          <a:cxn ang="0">
                            <a:pos x="2" y="46"/>
                          </a:cxn>
                          <a:cxn ang="0">
                            <a:pos x="0" y="71"/>
                          </a:cxn>
                          <a:cxn ang="0">
                            <a:pos x="3" y="98"/>
                          </a:cxn>
                          <a:cxn ang="0">
                            <a:pos x="11" y="127"/>
                          </a:cxn>
                          <a:cxn ang="0">
                            <a:pos x="18" y="161"/>
                          </a:cxn>
                          <a:cxn ang="0">
                            <a:pos x="30" y="195"/>
                          </a:cxn>
                          <a:cxn ang="0">
                            <a:pos x="51" y="222"/>
                          </a:cxn>
                          <a:cxn ang="0">
                            <a:pos x="90" y="257"/>
                          </a:cxn>
                          <a:cxn ang="0">
                            <a:pos x="131" y="279"/>
                          </a:cxn>
                          <a:cxn ang="0">
                            <a:pos x="173" y="295"/>
                          </a:cxn>
                          <a:cxn ang="0">
                            <a:pos x="221" y="363"/>
                          </a:cxn>
                          <a:cxn ang="0">
                            <a:pos x="240" y="436"/>
                          </a:cxn>
                          <a:cxn ang="0">
                            <a:pos x="248" y="269"/>
                          </a:cxn>
                        </a:cxnLst>
                        <a:rect l="0" t="0" r="r" b="b"/>
                        <a:pathLst>
                          <a:path w="248" h="436">
                            <a:moveTo>
                              <a:pt x="248" y="269"/>
                            </a:moveTo>
                            <a:lnTo>
                              <a:pt x="209" y="231"/>
                            </a:lnTo>
                            <a:lnTo>
                              <a:pt x="193" y="200"/>
                            </a:lnTo>
                            <a:lnTo>
                              <a:pt x="199" y="172"/>
                            </a:lnTo>
                            <a:lnTo>
                              <a:pt x="200" y="149"/>
                            </a:lnTo>
                            <a:lnTo>
                              <a:pt x="194" y="132"/>
                            </a:lnTo>
                            <a:lnTo>
                              <a:pt x="182" y="124"/>
                            </a:lnTo>
                            <a:lnTo>
                              <a:pt x="192" y="107"/>
                            </a:lnTo>
                            <a:lnTo>
                              <a:pt x="189" y="86"/>
                            </a:lnTo>
                            <a:lnTo>
                              <a:pt x="180" y="70"/>
                            </a:lnTo>
                            <a:lnTo>
                              <a:pt x="167" y="62"/>
                            </a:lnTo>
                            <a:lnTo>
                              <a:pt x="154" y="58"/>
                            </a:lnTo>
                            <a:lnTo>
                              <a:pt x="140" y="61"/>
                            </a:lnTo>
                            <a:lnTo>
                              <a:pt x="146" y="45"/>
                            </a:lnTo>
                            <a:lnTo>
                              <a:pt x="143" y="25"/>
                            </a:lnTo>
                            <a:lnTo>
                              <a:pt x="136" y="18"/>
                            </a:lnTo>
                            <a:lnTo>
                              <a:pt x="124" y="14"/>
                            </a:lnTo>
                            <a:lnTo>
                              <a:pt x="112" y="15"/>
                            </a:lnTo>
                            <a:lnTo>
                              <a:pt x="100" y="22"/>
                            </a:lnTo>
                            <a:lnTo>
                              <a:pt x="91" y="5"/>
                            </a:lnTo>
                            <a:lnTo>
                              <a:pt x="73" y="0"/>
                            </a:lnTo>
                            <a:lnTo>
                              <a:pt x="51" y="0"/>
                            </a:lnTo>
                            <a:lnTo>
                              <a:pt x="27" y="11"/>
                            </a:lnTo>
                            <a:lnTo>
                              <a:pt x="11" y="28"/>
                            </a:lnTo>
                            <a:lnTo>
                              <a:pt x="2" y="46"/>
                            </a:lnTo>
                            <a:lnTo>
                              <a:pt x="0" y="71"/>
                            </a:lnTo>
                            <a:lnTo>
                              <a:pt x="3" y="98"/>
                            </a:lnTo>
                            <a:lnTo>
                              <a:pt x="11" y="127"/>
                            </a:lnTo>
                            <a:lnTo>
                              <a:pt x="18" y="161"/>
                            </a:lnTo>
                            <a:lnTo>
                              <a:pt x="30" y="195"/>
                            </a:lnTo>
                            <a:lnTo>
                              <a:pt x="51" y="222"/>
                            </a:lnTo>
                            <a:lnTo>
                              <a:pt x="90" y="257"/>
                            </a:lnTo>
                            <a:lnTo>
                              <a:pt x="131" y="279"/>
                            </a:lnTo>
                            <a:lnTo>
                              <a:pt x="173" y="295"/>
                            </a:lnTo>
                            <a:lnTo>
                              <a:pt x="221" y="363"/>
                            </a:lnTo>
                            <a:lnTo>
                              <a:pt x="240" y="436"/>
                            </a:lnTo>
                            <a:lnTo>
                              <a:pt x="248" y="269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13357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" y="204"/>
                        <a:ext cx="26" cy="2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83"/>
                          </a:cxn>
                          <a:cxn ang="0">
                            <a:pos x="0" y="59"/>
                          </a:cxn>
                          <a:cxn ang="0">
                            <a:pos x="1" y="36"/>
                          </a:cxn>
                          <a:cxn ang="0">
                            <a:pos x="9" y="18"/>
                          </a:cxn>
                          <a:cxn ang="0">
                            <a:pos x="20" y="9"/>
                          </a:cxn>
                          <a:cxn ang="0">
                            <a:pos x="32" y="3"/>
                          </a:cxn>
                          <a:cxn ang="0">
                            <a:pos x="40" y="5"/>
                          </a:cxn>
                          <a:cxn ang="0">
                            <a:pos x="52" y="0"/>
                          </a:cxn>
                        </a:cxnLst>
                        <a:rect l="0" t="0" r="r" b="b"/>
                        <a:pathLst>
                          <a:path w="52" h="83">
                            <a:moveTo>
                              <a:pt x="2" y="83"/>
                            </a:moveTo>
                            <a:lnTo>
                              <a:pt x="0" y="59"/>
                            </a:lnTo>
                            <a:lnTo>
                              <a:pt x="1" y="36"/>
                            </a:lnTo>
                            <a:lnTo>
                              <a:pt x="9" y="18"/>
                            </a:lnTo>
                            <a:lnTo>
                              <a:pt x="20" y="9"/>
                            </a:lnTo>
                            <a:lnTo>
                              <a:pt x="32" y="3"/>
                            </a:lnTo>
                            <a:lnTo>
                              <a:pt x="40" y="5"/>
                            </a:lnTo>
                            <a:lnTo>
                              <a:pt x="52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13358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3" y="216"/>
                        <a:ext cx="21" cy="2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" y="0"/>
                          </a:cxn>
                          <a:cxn ang="0">
                            <a:pos x="22" y="5"/>
                          </a:cxn>
                          <a:cxn ang="0">
                            <a:pos x="8" y="14"/>
                          </a:cxn>
                          <a:cxn ang="0">
                            <a:pos x="0" y="30"/>
                          </a:cxn>
                          <a:cxn ang="0">
                            <a:pos x="3" y="45"/>
                          </a:cxn>
                          <a:cxn ang="0">
                            <a:pos x="13" y="62"/>
                          </a:cxn>
                          <a:cxn ang="0">
                            <a:pos x="17" y="83"/>
                          </a:cxn>
                        </a:cxnLst>
                        <a:rect l="0" t="0" r="r" b="b"/>
                        <a:pathLst>
                          <a:path w="42" h="83">
                            <a:moveTo>
                              <a:pt x="42" y="0"/>
                            </a:moveTo>
                            <a:lnTo>
                              <a:pt x="22" y="5"/>
                            </a:lnTo>
                            <a:lnTo>
                              <a:pt x="8" y="14"/>
                            </a:lnTo>
                            <a:lnTo>
                              <a:pt x="0" y="30"/>
                            </a:lnTo>
                            <a:lnTo>
                              <a:pt x="3" y="45"/>
                            </a:lnTo>
                            <a:lnTo>
                              <a:pt x="13" y="62"/>
                            </a:lnTo>
                            <a:lnTo>
                              <a:pt x="17" y="83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13359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3" y="234"/>
                        <a:ext cx="23" cy="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6" y="8"/>
                          </a:cxn>
                          <a:cxn ang="0">
                            <a:pos x="29" y="0"/>
                          </a:cxn>
                          <a:cxn ang="0">
                            <a:pos x="14" y="5"/>
                          </a:cxn>
                          <a:cxn ang="0">
                            <a:pos x="4" y="17"/>
                          </a:cxn>
                          <a:cxn ang="0">
                            <a:pos x="0" y="34"/>
                          </a:cxn>
                          <a:cxn ang="0">
                            <a:pos x="6" y="49"/>
                          </a:cxn>
                          <a:cxn ang="0">
                            <a:pos x="14" y="67"/>
                          </a:cxn>
                        </a:cxnLst>
                        <a:rect l="0" t="0" r="r" b="b"/>
                        <a:pathLst>
                          <a:path w="46" h="67">
                            <a:moveTo>
                              <a:pt x="46" y="8"/>
                            </a:moveTo>
                            <a:lnTo>
                              <a:pt x="29" y="0"/>
                            </a:lnTo>
                            <a:lnTo>
                              <a:pt x="14" y="5"/>
                            </a:lnTo>
                            <a:lnTo>
                              <a:pt x="4" y="17"/>
                            </a:lnTo>
                            <a:lnTo>
                              <a:pt x="0" y="34"/>
                            </a:lnTo>
                            <a:lnTo>
                              <a:pt x="6" y="49"/>
                            </a:lnTo>
                            <a:lnTo>
                              <a:pt x="14" y="67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CA"/>
                      </a:p>
                    </p:txBody>
                  </p:sp>
                </p:grpSp>
                <p:sp>
                  <p:nvSpPr>
                    <p:cNvPr id="13361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207" y="223"/>
                      <a:ext cx="751" cy="463"/>
                    </a:xfrm>
                    <a:custGeom>
                      <a:avLst/>
                      <a:gdLst/>
                      <a:ahLst/>
                      <a:cxnLst>
                        <a:cxn ang="0">
                          <a:pos x="579" y="1069"/>
                        </a:cxn>
                        <a:cxn ang="0">
                          <a:pos x="530" y="1152"/>
                        </a:cxn>
                        <a:cxn ang="0">
                          <a:pos x="484" y="1199"/>
                        </a:cxn>
                        <a:cxn ang="0">
                          <a:pos x="426" y="1241"/>
                        </a:cxn>
                        <a:cxn ang="0">
                          <a:pos x="414" y="1292"/>
                        </a:cxn>
                        <a:cxn ang="0">
                          <a:pos x="387" y="1332"/>
                        </a:cxn>
                        <a:cxn ang="0">
                          <a:pos x="365" y="1391"/>
                        </a:cxn>
                        <a:cxn ang="0">
                          <a:pos x="349" y="1232"/>
                        </a:cxn>
                        <a:cxn ang="0">
                          <a:pos x="327" y="1127"/>
                        </a:cxn>
                        <a:cxn ang="0">
                          <a:pos x="349" y="941"/>
                        </a:cxn>
                        <a:cxn ang="0">
                          <a:pos x="313" y="845"/>
                        </a:cxn>
                        <a:cxn ang="0">
                          <a:pos x="265" y="670"/>
                        </a:cxn>
                        <a:cxn ang="0">
                          <a:pos x="175" y="473"/>
                        </a:cxn>
                        <a:cxn ang="0">
                          <a:pos x="148" y="351"/>
                        </a:cxn>
                        <a:cxn ang="0">
                          <a:pos x="99" y="202"/>
                        </a:cxn>
                        <a:cxn ang="0">
                          <a:pos x="44" y="95"/>
                        </a:cxn>
                        <a:cxn ang="0">
                          <a:pos x="0" y="54"/>
                        </a:cxn>
                        <a:cxn ang="0">
                          <a:pos x="51" y="20"/>
                        </a:cxn>
                        <a:cxn ang="0">
                          <a:pos x="119" y="0"/>
                        </a:cxn>
                        <a:cxn ang="0">
                          <a:pos x="200" y="11"/>
                        </a:cxn>
                        <a:cxn ang="0">
                          <a:pos x="282" y="42"/>
                        </a:cxn>
                        <a:cxn ang="0">
                          <a:pos x="358" y="85"/>
                        </a:cxn>
                        <a:cxn ang="0">
                          <a:pos x="412" y="122"/>
                        </a:cxn>
                        <a:cxn ang="0">
                          <a:pos x="434" y="109"/>
                        </a:cxn>
                        <a:cxn ang="0">
                          <a:pos x="469" y="84"/>
                        </a:cxn>
                        <a:cxn ang="0">
                          <a:pos x="475" y="23"/>
                        </a:cxn>
                        <a:cxn ang="0">
                          <a:pos x="508" y="56"/>
                        </a:cxn>
                        <a:cxn ang="0">
                          <a:pos x="551" y="67"/>
                        </a:cxn>
                        <a:cxn ang="0">
                          <a:pos x="611" y="84"/>
                        </a:cxn>
                        <a:cxn ang="0">
                          <a:pos x="669" y="91"/>
                        </a:cxn>
                        <a:cxn ang="0">
                          <a:pos x="722" y="98"/>
                        </a:cxn>
                        <a:cxn ang="0">
                          <a:pos x="799" y="95"/>
                        </a:cxn>
                        <a:cxn ang="0">
                          <a:pos x="864" y="128"/>
                        </a:cxn>
                        <a:cxn ang="0">
                          <a:pos x="919" y="188"/>
                        </a:cxn>
                        <a:cxn ang="0">
                          <a:pos x="973" y="278"/>
                        </a:cxn>
                        <a:cxn ang="0">
                          <a:pos x="1014" y="346"/>
                        </a:cxn>
                        <a:cxn ang="0">
                          <a:pos x="1066" y="402"/>
                        </a:cxn>
                        <a:cxn ang="0">
                          <a:pos x="1121" y="442"/>
                        </a:cxn>
                        <a:cxn ang="0">
                          <a:pos x="1167" y="487"/>
                        </a:cxn>
                        <a:cxn ang="0">
                          <a:pos x="1191" y="544"/>
                        </a:cxn>
                        <a:cxn ang="0">
                          <a:pos x="1277" y="532"/>
                        </a:cxn>
                        <a:cxn ang="0">
                          <a:pos x="1385" y="553"/>
                        </a:cxn>
                        <a:cxn ang="0">
                          <a:pos x="1364" y="491"/>
                        </a:cxn>
                        <a:cxn ang="0">
                          <a:pos x="1476" y="509"/>
                        </a:cxn>
                        <a:cxn ang="0">
                          <a:pos x="1483" y="678"/>
                        </a:cxn>
                        <a:cxn ang="0">
                          <a:pos x="1490" y="819"/>
                        </a:cxn>
                        <a:cxn ang="0">
                          <a:pos x="1503" y="863"/>
                        </a:cxn>
                        <a:cxn ang="0">
                          <a:pos x="1476" y="881"/>
                        </a:cxn>
                        <a:cxn ang="0">
                          <a:pos x="1448" y="881"/>
                        </a:cxn>
                        <a:cxn ang="0">
                          <a:pos x="1420" y="977"/>
                        </a:cxn>
                        <a:cxn ang="0">
                          <a:pos x="1364" y="1083"/>
                        </a:cxn>
                        <a:cxn ang="0">
                          <a:pos x="1323" y="1136"/>
                        </a:cxn>
                        <a:cxn ang="0">
                          <a:pos x="1274" y="1171"/>
                        </a:cxn>
                        <a:cxn ang="0">
                          <a:pos x="1184" y="1223"/>
                        </a:cxn>
                        <a:cxn ang="0">
                          <a:pos x="1093" y="1245"/>
                        </a:cxn>
                        <a:cxn ang="0">
                          <a:pos x="996" y="1250"/>
                        </a:cxn>
                        <a:cxn ang="0">
                          <a:pos x="923" y="1230"/>
                        </a:cxn>
                        <a:cxn ang="0">
                          <a:pos x="857" y="1201"/>
                        </a:cxn>
                        <a:cxn ang="0">
                          <a:pos x="801" y="1162"/>
                        </a:cxn>
                        <a:cxn ang="0">
                          <a:pos x="759" y="1109"/>
                        </a:cxn>
                        <a:cxn ang="0">
                          <a:pos x="724" y="1065"/>
                        </a:cxn>
                        <a:cxn ang="0">
                          <a:pos x="656" y="1041"/>
                        </a:cxn>
                        <a:cxn ang="0">
                          <a:pos x="579" y="1069"/>
                        </a:cxn>
                      </a:cxnLst>
                      <a:rect l="0" t="0" r="r" b="b"/>
                      <a:pathLst>
                        <a:path w="1503" h="1391">
                          <a:moveTo>
                            <a:pt x="579" y="1069"/>
                          </a:moveTo>
                          <a:lnTo>
                            <a:pt x="530" y="1152"/>
                          </a:lnTo>
                          <a:lnTo>
                            <a:pt x="484" y="1199"/>
                          </a:lnTo>
                          <a:lnTo>
                            <a:pt x="426" y="1241"/>
                          </a:lnTo>
                          <a:lnTo>
                            <a:pt x="414" y="1292"/>
                          </a:lnTo>
                          <a:lnTo>
                            <a:pt x="387" y="1332"/>
                          </a:lnTo>
                          <a:lnTo>
                            <a:pt x="365" y="1391"/>
                          </a:lnTo>
                          <a:lnTo>
                            <a:pt x="349" y="1232"/>
                          </a:lnTo>
                          <a:lnTo>
                            <a:pt x="327" y="1127"/>
                          </a:lnTo>
                          <a:lnTo>
                            <a:pt x="349" y="941"/>
                          </a:lnTo>
                          <a:lnTo>
                            <a:pt x="313" y="845"/>
                          </a:lnTo>
                          <a:lnTo>
                            <a:pt x="265" y="670"/>
                          </a:lnTo>
                          <a:lnTo>
                            <a:pt x="175" y="473"/>
                          </a:lnTo>
                          <a:lnTo>
                            <a:pt x="148" y="351"/>
                          </a:lnTo>
                          <a:lnTo>
                            <a:pt x="99" y="202"/>
                          </a:lnTo>
                          <a:lnTo>
                            <a:pt x="44" y="95"/>
                          </a:lnTo>
                          <a:lnTo>
                            <a:pt x="0" y="54"/>
                          </a:lnTo>
                          <a:lnTo>
                            <a:pt x="51" y="20"/>
                          </a:lnTo>
                          <a:lnTo>
                            <a:pt x="119" y="0"/>
                          </a:lnTo>
                          <a:lnTo>
                            <a:pt x="200" y="11"/>
                          </a:lnTo>
                          <a:lnTo>
                            <a:pt x="282" y="42"/>
                          </a:lnTo>
                          <a:lnTo>
                            <a:pt x="358" y="85"/>
                          </a:lnTo>
                          <a:lnTo>
                            <a:pt x="412" y="122"/>
                          </a:lnTo>
                          <a:lnTo>
                            <a:pt x="434" y="109"/>
                          </a:lnTo>
                          <a:lnTo>
                            <a:pt x="469" y="84"/>
                          </a:lnTo>
                          <a:lnTo>
                            <a:pt x="475" y="23"/>
                          </a:lnTo>
                          <a:lnTo>
                            <a:pt x="508" y="56"/>
                          </a:lnTo>
                          <a:lnTo>
                            <a:pt x="551" y="67"/>
                          </a:lnTo>
                          <a:lnTo>
                            <a:pt x="611" y="84"/>
                          </a:lnTo>
                          <a:lnTo>
                            <a:pt x="669" y="91"/>
                          </a:lnTo>
                          <a:lnTo>
                            <a:pt x="722" y="98"/>
                          </a:lnTo>
                          <a:lnTo>
                            <a:pt x="799" y="95"/>
                          </a:lnTo>
                          <a:lnTo>
                            <a:pt x="864" y="128"/>
                          </a:lnTo>
                          <a:lnTo>
                            <a:pt x="919" y="188"/>
                          </a:lnTo>
                          <a:lnTo>
                            <a:pt x="973" y="278"/>
                          </a:lnTo>
                          <a:lnTo>
                            <a:pt x="1014" y="346"/>
                          </a:lnTo>
                          <a:lnTo>
                            <a:pt x="1066" y="402"/>
                          </a:lnTo>
                          <a:lnTo>
                            <a:pt x="1121" y="442"/>
                          </a:lnTo>
                          <a:lnTo>
                            <a:pt x="1167" y="487"/>
                          </a:lnTo>
                          <a:lnTo>
                            <a:pt x="1191" y="544"/>
                          </a:lnTo>
                          <a:lnTo>
                            <a:pt x="1277" y="532"/>
                          </a:lnTo>
                          <a:lnTo>
                            <a:pt x="1385" y="553"/>
                          </a:lnTo>
                          <a:lnTo>
                            <a:pt x="1364" y="491"/>
                          </a:lnTo>
                          <a:lnTo>
                            <a:pt x="1476" y="509"/>
                          </a:lnTo>
                          <a:lnTo>
                            <a:pt x="1483" y="678"/>
                          </a:lnTo>
                          <a:lnTo>
                            <a:pt x="1490" y="819"/>
                          </a:lnTo>
                          <a:lnTo>
                            <a:pt x="1503" y="863"/>
                          </a:lnTo>
                          <a:lnTo>
                            <a:pt x="1476" y="881"/>
                          </a:lnTo>
                          <a:lnTo>
                            <a:pt x="1448" y="881"/>
                          </a:lnTo>
                          <a:lnTo>
                            <a:pt x="1420" y="977"/>
                          </a:lnTo>
                          <a:lnTo>
                            <a:pt x="1364" y="1083"/>
                          </a:lnTo>
                          <a:lnTo>
                            <a:pt x="1323" y="1136"/>
                          </a:lnTo>
                          <a:lnTo>
                            <a:pt x="1274" y="1171"/>
                          </a:lnTo>
                          <a:lnTo>
                            <a:pt x="1184" y="1223"/>
                          </a:lnTo>
                          <a:lnTo>
                            <a:pt x="1093" y="1245"/>
                          </a:lnTo>
                          <a:lnTo>
                            <a:pt x="996" y="1250"/>
                          </a:lnTo>
                          <a:lnTo>
                            <a:pt x="923" y="1230"/>
                          </a:lnTo>
                          <a:lnTo>
                            <a:pt x="857" y="1201"/>
                          </a:lnTo>
                          <a:lnTo>
                            <a:pt x="801" y="1162"/>
                          </a:lnTo>
                          <a:lnTo>
                            <a:pt x="759" y="1109"/>
                          </a:lnTo>
                          <a:lnTo>
                            <a:pt x="724" y="1065"/>
                          </a:lnTo>
                          <a:lnTo>
                            <a:pt x="656" y="1041"/>
                          </a:lnTo>
                          <a:lnTo>
                            <a:pt x="579" y="1069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</p:grpSp>
              <p:sp>
                <p:nvSpPr>
                  <p:cNvPr id="13363" name="Freeform 51"/>
                  <p:cNvSpPr>
                    <a:spLocks/>
                  </p:cNvSpPr>
                  <p:nvPr/>
                </p:nvSpPr>
                <p:spPr bwMode="auto">
                  <a:xfrm>
                    <a:off x="413" y="262"/>
                    <a:ext cx="394" cy="2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5" y="60"/>
                      </a:cxn>
                      <a:cxn ang="0">
                        <a:pos x="103" y="95"/>
                      </a:cxn>
                      <a:cxn ang="0">
                        <a:pos x="148" y="137"/>
                      </a:cxn>
                      <a:cxn ang="0">
                        <a:pos x="171" y="177"/>
                      </a:cxn>
                      <a:cxn ang="0">
                        <a:pos x="192" y="212"/>
                      </a:cxn>
                      <a:cxn ang="0">
                        <a:pos x="226" y="245"/>
                      </a:cxn>
                      <a:cxn ang="0">
                        <a:pos x="270" y="268"/>
                      </a:cxn>
                      <a:cxn ang="0">
                        <a:pos x="300" y="304"/>
                      </a:cxn>
                      <a:cxn ang="0">
                        <a:pos x="325" y="346"/>
                      </a:cxn>
                      <a:cxn ang="0">
                        <a:pos x="353" y="400"/>
                      </a:cxn>
                      <a:cxn ang="0">
                        <a:pos x="374" y="453"/>
                      </a:cxn>
                      <a:cxn ang="0">
                        <a:pos x="395" y="523"/>
                      </a:cxn>
                      <a:cxn ang="0">
                        <a:pos x="422" y="583"/>
                      </a:cxn>
                      <a:cxn ang="0">
                        <a:pos x="452" y="625"/>
                      </a:cxn>
                      <a:cxn ang="0">
                        <a:pos x="493" y="658"/>
                      </a:cxn>
                      <a:cxn ang="0">
                        <a:pos x="533" y="676"/>
                      </a:cxn>
                      <a:cxn ang="0">
                        <a:pos x="573" y="687"/>
                      </a:cxn>
                      <a:cxn ang="0">
                        <a:pos x="618" y="683"/>
                      </a:cxn>
                      <a:cxn ang="0">
                        <a:pos x="660" y="673"/>
                      </a:cxn>
                      <a:cxn ang="0">
                        <a:pos x="704" y="646"/>
                      </a:cxn>
                      <a:cxn ang="0">
                        <a:pos x="740" y="612"/>
                      </a:cxn>
                      <a:cxn ang="0">
                        <a:pos x="765" y="571"/>
                      </a:cxn>
                      <a:cxn ang="0">
                        <a:pos x="781" y="523"/>
                      </a:cxn>
                      <a:cxn ang="0">
                        <a:pos x="788" y="470"/>
                      </a:cxn>
                      <a:cxn ang="0">
                        <a:pos x="779" y="419"/>
                      </a:cxn>
                    </a:cxnLst>
                    <a:rect l="0" t="0" r="r" b="b"/>
                    <a:pathLst>
                      <a:path w="788" h="687">
                        <a:moveTo>
                          <a:pt x="0" y="0"/>
                        </a:moveTo>
                        <a:lnTo>
                          <a:pt x="55" y="60"/>
                        </a:lnTo>
                        <a:lnTo>
                          <a:pt x="103" y="95"/>
                        </a:lnTo>
                        <a:lnTo>
                          <a:pt x="148" y="137"/>
                        </a:lnTo>
                        <a:lnTo>
                          <a:pt x="171" y="177"/>
                        </a:lnTo>
                        <a:lnTo>
                          <a:pt x="192" y="212"/>
                        </a:lnTo>
                        <a:lnTo>
                          <a:pt x="226" y="245"/>
                        </a:lnTo>
                        <a:lnTo>
                          <a:pt x="270" y="268"/>
                        </a:lnTo>
                        <a:lnTo>
                          <a:pt x="300" y="304"/>
                        </a:lnTo>
                        <a:lnTo>
                          <a:pt x="325" y="346"/>
                        </a:lnTo>
                        <a:lnTo>
                          <a:pt x="353" y="400"/>
                        </a:lnTo>
                        <a:lnTo>
                          <a:pt x="374" y="453"/>
                        </a:lnTo>
                        <a:lnTo>
                          <a:pt x="395" y="523"/>
                        </a:lnTo>
                        <a:lnTo>
                          <a:pt x="422" y="583"/>
                        </a:lnTo>
                        <a:lnTo>
                          <a:pt x="452" y="625"/>
                        </a:lnTo>
                        <a:lnTo>
                          <a:pt x="493" y="658"/>
                        </a:lnTo>
                        <a:lnTo>
                          <a:pt x="533" y="676"/>
                        </a:lnTo>
                        <a:lnTo>
                          <a:pt x="573" y="687"/>
                        </a:lnTo>
                        <a:lnTo>
                          <a:pt x="618" y="683"/>
                        </a:lnTo>
                        <a:lnTo>
                          <a:pt x="660" y="673"/>
                        </a:lnTo>
                        <a:lnTo>
                          <a:pt x="704" y="646"/>
                        </a:lnTo>
                        <a:lnTo>
                          <a:pt x="740" y="612"/>
                        </a:lnTo>
                        <a:lnTo>
                          <a:pt x="765" y="571"/>
                        </a:lnTo>
                        <a:lnTo>
                          <a:pt x="781" y="523"/>
                        </a:lnTo>
                        <a:lnTo>
                          <a:pt x="788" y="470"/>
                        </a:lnTo>
                        <a:lnTo>
                          <a:pt x="779" y="419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13375" name="Group 63"/>
                <p:cNvGrpSpPr>
                  <a:grpSpLocks/>
                </p:cNvGrpSpPr>
                <p:nvPr/>
              </p:nvGrpSpPr>
              <p:grpSpPr bwMode="auto">
                <a:xfrm>
                  <a:off x="479" y="286"/>
                  <a:ext cx="474" cy="350"/>
                  <a:chOff x="479" y="286"/>
                  <a:chExt cx="474" cy="350"/>
                </a:xfrm>
              </p:grpSpPr>
              <p:sp>
                <p:nvSpPr>
                  <p:cNvPr id="13365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795" y="452"/>
                    <a:ext cx="95" cy="26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66" name="Freeform 54"/>
                  <p:cNvSpPr>
                    <a:spLocks/>
                  </p:cNvSpPr>
                  <p:nvPr/>
                </p:nvSpPr>
                <p:spPr bwMode="auto">
                  <a:xfrm>
                    <a:off x="550" y="422"/>
                    <a:ext cx="43" cy="78"/>
                  </a:xfrm>
                  <a:custGeom>
                    <a:avLst/>
                    <a:gdLst/>
                    <a:ahLst/>
                    <a:cxnLst>
                      <a:cxn ang="0">
                        <a:pos x="9" y="233"/>
                      </a:cxn>
                      <a:cxn ang="0">
                        <a:pos x="0" y="172"/>
                      </a:cxn>
                      <a:cxn ang="0">
                        <a:pos x="12" y="106"/>
                      </a:cxn>
                      <a:cxn ang="0">
                        <a:pos x="40" y="44"/>
                      </a:cxn>
                      <a:cxn ang="0">
                        <a:pos x="87" y="0"/>
                      </a:cxn>
                    </a:cxnLst>
                    <a:rect l="0" t="0" r="r" b="b"/>
                    <a:pathLst>
                      <a:path w="87" h="233">
                        <a:moveTo>
                          <a:pt x="9" y="233"/>
                        </a:moveTo>
                        <a:lnTo>
                          <a:pt x="0" y="172"/>
                        </a:lnTo>
                        <a:lnTo>
                          <a:pt x="12" y="106"/>
                        </a:lnTo>
                        <a:lnTo>
                          <a:pt x="40" y="44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67" name="Freeform 55"/>
                  <p:cNvSpPr>
                    <a:spLocks/>
                  </p:cNvSpPr>
                  <p:nvPr/>
                </p:nvSpPr>
                <p:spPr bwMode="auto">
                  <a:xfrm>
                    <a:off x="574" y="438"/>
                    <a:ext cx="28" cy="83"/>
                  </a:xfrm>
                  <a:custGeom>
                    <a:avLst/>
                    <a:gdLst/>
                    <a:ahLst/>
                    <a:cxnLst>
                      <a:cxn ang="0">
                        <a:pos x="56" y="249"/>
                      </a:cxn>
                      <a:cxn ang="0">
                        <a:pos x="27" y="226"/>
                      </a:cxn>
                      <a:cxn ang="0">
                        <a:pos x="10" y="190"/>
                      </a:cxn>
                      <a:cxn ang="0">
                        <a:pos x="0" y="137"/>
                      </a:cxn>
                      <a:cxn ang="0">
                        <a:pos x="6" y="88"/>
                      </a:cxn>
                      <a:cxn ang="0">
                        <a:pos x="27" y="37"/>
                      </a:cxn>
                      <a:cxn ang="0">
                        <a:pos x="53" y="0"/>
                      </a:cxn>
                    </a:cxnLst>
                    <a:rect l="0" t="0" r="r" b="b"/>
                    <a:pathLst>
                      <a:path w="56" h="249">
                        <a:moveTo>
                          <a:pt x="56" y="249"/>
                        </a:moveTo>
                        <a:lnTo>
                          <a:pt x="27" y="226"/>
                        </a:lnTo>
                        <a:lnTo>
                          <a:pt x="10" y="190"/>
                        </a:lnTo>
                        <a:lnTo>
                          <a:pt x="0" y="137"/>
                        </a:lnTo>
                        <a:lnTo>
                          <a:pt x="6" y="88"/>
                        </a:lnTo>
                        <a:lnTo>
                          <a:pt x="27" y="37"/>
                        </a:lnTo>
                        <a:lnTo>
                          <a:pt x="53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68" name="Freeform 56"/>
                  <p:cNvSpPr>
                    <a:spLocks/>
                  </p:cNvSpPr>
                  <p:nvPr/>
                </p:nvSpPr>
                <p:spPr bwMode="auto">
                  <a:xfrm>
                    <a:off x="614" y="449"/>
                    <a:ext cx="22" cy="3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" y="48"/>
                      </a:cxn>
                      <a:cxn ang="0">
                        <a:pos x="19" y="92"/>
                      </a:cxn>
                      <a:cxn ang="0">
                        <a:pos x="43" y="111"/>
                      </a:cxn>
                    </a:cxnLst>
                    <a:rect l="0" t="0" r="r" b="b"/>
                    <a:pathLst>
                      <a:path w="43" h="111">
                        <a:moveTo>
                          <a:pt x="0" y="0"/>
                        </a:moveTo>
                        <a:lnTo>
                          <a:pt x="1" y="48"/>
                        </a:lnTo>
                        <a:lnTo>
                          <a:pt x="19" y="92"/>
                        </a:lnTo>
                        <a:lnTo>
                          <a:pt x="43" y="111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69" name="Freeform 57"/>
                  <p:cNvSpPr>
                    <a:spLocks/>
                  </p:cNvSpPr>
                  <p:nvPr/>
                </p:nvSpPr>
                <p:spPr bwMode="auto">
                  <a:xfrm>
                    <a:off x="479" y="394"/>
                    <a:ext cx="105" cy="49"/>
                  </a:xfrm>
                  <a:custGeom>
                    <a:avLst/>
                    <a:gdLst/>
                    <a:ahLst/>
                    <a:cxnLst>
                      <a:cxn ang="0">
                        <a:pos x="0" y="146"/>
                      </a:cxn>
                      <a:cxn ang="0">
                        <a:pos x="19" y="100"/>
                      </a:cxn>
                      <a:cxn ang="0">
                        <a:pos x="48" y="53"/>
                      </a:cxn>
                      <a:cxn ang="0">
                        <a:pos x="83" y="20"/>
                      </a:cxn>
                      <a:cxn ang="0">
                        <a:pos x="117" y="4"/>
                      </a:cxn>
                      <a:cxn ang="0">
                        <a:pos x="148" y="0"/>
                      </a:cxn>
                      <a:cxn ang="0">
                        <a:pos x="185" y="10"/>
                      </a:cxn>
                      <a:cxn ang="0">
                        <a:pos x="211" y="29"/>
                      </a:cxn>
                    </a:cxnLst>
                    <a:rect l="0" t="0" r="r" b="b"/>
                    <a:pathLst>
                      <a:path w="211" h="146">
                        <a:moveTo>
                          <a:pt x="0" y="146"/>
                        </a:moveTo>
                        <a:lnTo>
                          <a:pt x="19" y="100"/>
                        </a:lnTo>
                        <a:lnTo>
                          <a:pt x="48" y="53"/>
                        </a:lnTo>
                        <a:lnTo>
                          <a:pt x="83" y="20"/>
                        </a:lnTo>
                        <a:lnTo>
                          <a:pt x="117" y="4"/>
                        </a:lnTo>
                        <a:lnTo>
                          <a:pt x="148" y="0"/>
                        </a:lnTo>
                        <a:lnTo>
                          <a:pt x="185" y="10"/>
                        </a:lnTo>
                        <a:lnTo>
                          <a:pt x="211" y="29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70" name="Freeform 58"/>
                  <p:cNvSpPr>
                    <a:spLocks/>
                  </p:cNvSpPr>
                  <p:nvPr/>
                </p:nvSpPr>
                <p:spPr bwMode="auto">
                  <a:xfrm>
                    <a:off x="568" y="516"/>
                    <a:ext cx="227" cy="120"/>
                  </a:xfrm>
                  <a:custGeom>
                    <a:avLst/>
                    <a:gdLst/>
                    <a:ahLst/>
                    <a:cxnLst>
                      <a:cxn ang="0">
                        <a:pos x="0" y="184"/>
                      </a:cxn>
                      <a:cxn ang="0">
                        <a:pos x="69" y="160"/>
                      </a:cxn>
                      <a:cxn ang="0">
                        <a:pos x="132" y="129"/>
                      </a:cxn>
                      <a:cxn ang="0">
                        <a:pos x="198" y="88"/>
                      </a:cxn>
                      <a:cxn ang="0">
                        <a:pos x="259" y="42"/>
                      </a:cxn>
                      <a:cxn ang="0">
                        <a:pos x="307" y="0"/>
                      </a:cxn>
                      <a:cxn ang="0">
                        <a:pos x="327" y="67"/>
                      </a:cxn>
                      <a:cxn ang="0">
                        <a:pos x="361" y="132"/>
                      </a:cxn>
                      <a:cxn ang="0">
                        <a:pos x="402" y="191"/>
                      </a:cxn>
                      <a:cxn ang="0">
                        <a:pos x="453" y="237"/>
                      </a:cxn>
                      <a:cxn ang="0">
                        <a:pos x="406" y="284"/>
                      </a:cxn>
                      <a:cxn ang="0">
                        <a:pos x="364" y="315"/>
                      </a:cxn>
                      <a:cxn ang="0">
                        <a:pos x="307" y="342"/>
                      </a:cxn>
                      <a:cxn ang="0">
                        <a:pos x="253" y="358"/>
                      </a:cxn>
                      <a:cxn ang="0">
                        <a:pos x="215" y="355"/>
                      </a:cxn>
                      <a:cxn ang="0">
                        <a:pos x="185" y="345"/>
                      </a:cxn>
                    </a:cxnLst>
                    <a:rect l="0" t="0" r="r" b="b"/>
                    <a:pathLst>
                      <a:path w="453" h="358">
                        <a:moveTo>
                          <a:pt x="0" y="184"/>
                        </a:moveTo>
                        <a:lnTo>
                          <a:pt x="69" y="160"/>
                        </a:lnTo>
                        <a:lnTo>
                          <a:pt x="132" y="129"/>
                        </a:lnTo>
                        <a:lnTo>
                          <a:pt x="198" y="88"/>
                        </a:lnTo>
                        <a:lnTo>
                          <a:pt x="259" y="42"/>
                        </a:lnTo>
                        <a:lnTo>
                          <a:pt x="307" y="0"/>
                        </a:lnTo>
                        <a:lnTo>
                          <a:pt x="327" y="67"/>
                        </a:lnTo>
                        <a:lnTo>
                          <a:pt x="361" y="132"/>
                        </a:lnTo>
                        <a:lnTo>
                          <a:pt x="402" y="191"/>
                        </a:lnTo>
                        <a:lnTo>
                          <a:pt x="453" y="237"/>
                        </a:lnTo>
                        <a:lnTo>
                          <a:pt x="406" y="284"/>
                        </a:lnTo>
                        <a:lnTo>
                          <a:pt x="364" y="315"/>
                        </a:lnTo>
                        <a:lnTo>
                          <a:pt x="307" y="342"/>
                        </a:lnTo>
                        <a:lnTo>
                          <a:pt x="253" y="358"/>
                        </a:lnTo>
                        <a:lnTo>
                          <a:pt x="215" y="355"/>
                        </a:lnTo>
                        <a:lnTo>
                          <a:pt x="185" y="345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71" name="Freeform 59"/>
                  <p:cNvSpPr>
                    <a:spLocks/>
                  </p:cNvSpPr>
                  <p:nvPr/>
                </p:nvSpPr>
                <p:spPr bwMode="auto">
                  <a:xfrm>
                    <a:off x="652" y="554"/>
                    <a:ext cx="75" cy="7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5" y="160"/>
                      </a:cxn>
                      <a:cxn ang="0">
                        <a:pos x="150" y="220"/>
                      </a:cxn>
                    </a:cxnLst>
                    <a:rect l="0" t="0" r="r" b="b"/>
                    <a:pathLst>
                      <a:path w="150" h="220">
                        <a:moveTo>
                          <a:pt x="0" y="0"/>
                        </a:moveTo>
                        <a:lnTo>
                          <a:pt x="35" y="160"/>
                        </a:lnTo>
                        <a:lnTo>
                          <a:pt x="150" y="22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72" name="Freeform 60"/>
                  <p:cNvSpPr>
                    <a:spLocks/>
                  </p:cNvSpPr>
                  <p:nvPr/>
                </p:nvSpPr>
                <p:spPr bwMode="auto">
                  <a:xfrm>
                    <a:off x="537" y="286"/>
                    <a:ext cx="30" cy="7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6" y="27"/>
                      </a:cxn>
                      <a:cxn ang="0">
                        <a:pos x="43" y="61"/>
                      </a:cxn>
                      <a:cxn ang="0">
                        <a:pos x="44" y="95"/>
                      </a:cxn>
                      <a:cxn ang="0">
                        <a:pos x="54" y="133"/>
                      </a:cxn>
                      <a:cxn ang="0">
                        <a:pos x="59" y="173"/>
                      </a:cxn>
                      <a:cxn ang="0">
                        <a:pos x="59" y="211"/>
                      </a:cxn>
                    </a:cxnLst>
                    <a:rect l="0" t="0" r="r" b="b"/>
                    <a:pathLst>
                      <a:path w="59" h="211">
                        <a:moveTo>
                          <a:pt x="0" y="0"/>
                        </a:moveTo>
                        <a:lnTo>
                          <a:pt x="26" y="27"/>
                        </a:lnTo>
                        <a:lnTo>
                          <a:pt x="43" y="61"/>
                        </a:lnTo>
                        <a:lnTo>
                          <a:pt x="44" y="95"/>
                        </a:lnTo>
                        <a:lnTo>
                          <a:pt x="54" y="133"/>
                        </a:lnTo>
                        <a:lnTo>
                          <a:pt x="59" y="173"/>
                        </a:lnTo>
                        <a:lnTo>
                          <a:pt x="59" y="211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73" name="Freeform 61"/>
                  <p:cNvSpPr>
                    <a:spLocks/>
                  </p:cNvSpPr>
                  <p:nvPr/>
                </p:nvSpPr>
                <p:spPr bwMode="auto">
                  <a:xfrm>
                    <a:off x="530" y="300"/>
                    <a:ext cx="28" cy="41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0" y="23"/>
                      </a:cxn>
                      <a:cxn ang="0">
                        <a:pos x="3" y="53"/>
                      </a:cxn>
                      <a:cxn ang="0">
                        <a:pos x="12" y="78"/>
                      </a:cxn>
                      <a:cxn ang="0">
                        <a:pos x="25" y="94"/>
                      </a:cxn>
                      <a:cxn ang="0">
                        <a:pos x="36" y="109"/>
                      </a:cxn>
                      <a:cxn ang="0">
                        <a:pos x="55" y="122"/>
                      </a:cxn>
                    </a:cxnLst>
                    <a:rect l="0" t="0" r="r" b="b"/>
                    <a:pathLst>
                      <a:path w="55" h="122">
                        <a:moveTo>
                          <a:pt x="12" y="0"/>
                        </a:moveTo>
                        <a:lnTo>
                          <a:pt x="0" y="23"/>
                        </a:lnTo>
                        <a:lnTo>
                          <a:pt x="3" y="53"/>
                        </a:lnTo>
                        <a:lnTo>
                          <a:pt x="12" y="78"/>
                        </a:lnTo>
                        <a:lnTo>
                          <a:pt x="25" y="94"/>
                        </a:lnTo>
                        <a:lnTo>
                          <a:pt x="36" y="109"/>
                        </a:lnTo>
                        <a:lnTo>
                          <a:pt x="55" y="122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3374" name="Freeform 62"/>
                  <p:cNvSpPr>
                    <a:spLocks/>
                  </p:cNvSpPr>
                  <p:nvPr/>
                </p:nvSpPr>
                <p:spPr bwMode="auto">
                  <a:xfrm>
                    <a:off x="806" y="389"/>
                    <a:ext cx="147" cy="241"/>
                  </a:xfrm>
                  <a:custGeom>
                    <a:avLst/>
                    <a:gdLst/>
                    <a:ahLst/>
                    <a:cxnLst>
                      <a:cxn ang="0">
                        <a:pos x="294" y="376"/>
                      </a:cxn>
                      <a:cxn ang="0">
                        <a:pos x="258" y="384"/>
                      </a:cxn>
                      <a:cxn ang="0">
                        <a:pos x="249" y="412"/>
                      </a:cxn>
                      <a:cxn ang="0">
                        <a:pos x="243" y="432"/>
                      </a:cxn>
                      <a:cxn ang="0">
                        <a:pos x="224" y="444"/>
                      </a:cxn>
                      <a:cxn ang="0">
                        <a:pos x="176" y="522"/>
                      </a:cxn>
                      <a:cxn ang="0">
                        <a:pos x="140" y="590"/>
                      </a:cxn>
                      <a:cxn ang="0">
                        <a:pos x="93" y="646"/>
                      </a:cxn>
                      <a:cxn ang="0">
                        <a:pos x="74" y="683"/>
                      </a:cxn>
                      <a:cxn ang="0">
                        <a:pos x="0" y="723"/>
                      </a:cxn>
                      <a:cxn ang="0">
                        <a:pos x="32" y="691"/>
                      </a:cxn>
                      <a:cxn ang="0">
                        <a:pos x="62" y="636"/>
                      </a:cxn>
                      <a:cxn ang="0">
                        <a:pos x="73" y="589"/>
                      </a:cxn>
                      <a:cxn ang="0">
                        <a:pos x="78" y="530"/>
                      </a:cxn>
                      <a:cxn ang="0">
                        <a:pos x="66" y="459"/>
                      </a:cxn>
                      <a:cxn ang="0">
                        <a:pos x="100" y="415"/>
                      </a:cxn>
                      <a:cxn ang="0">
                        <a:pos x="103" y="342"/>
                      </a:cxn>
                      <a:cxn ang="0">
                        <a:pos x="103" y="310"/>
                      </a:cxn>
                      <a:cxn ang="0">
                        <a:pos x="201" y="389"/>
                      </a:cxn>
                      <a:cxn ang="0">
                        <a:pos x="153" y="292"/>
                      </a:cxn>
                      <a:cxn ang="0">
                        <a:pos x="166" y="240"/>
                      </a:cxn>
                      <a:cxn ang="0">
                        <a:pos x="187" y="159"/>
                      </a:cxn>
                      <a:cxn ang="0">
                        <a:pos x="190" y="97"/>
                      </a:cxn>
                      <a:cxn ang="0">
                        <a:pos x="176" y="49"/>
                      </a:cxn>
                      <a:cxn ang="0">
                        <a:pos x="163" y="0"/>
                      </a:cxn>
                    </a:cxnLst>
                    <a:rect l="0" t="0" r="r" b="b"/>
                    <a:pathLst>
                      <a:path w="294" h="723">
                        <a:moveTo>
                          <a:pt x="294" y="376"/>
                        </a:moveTo>
                        <a:lnTo>
                          <a:pt x="258" y="384"/>
                        </a:lnTo>
                        <a:lnTo>
                          <a:pt x="249" y="412"/>
                        </a:lnTo>
                        <a:lnTo>
                          <a:pt x="243" y="432"/>
                        </a:lnTo>
                        <a:lnTo>
                          <a:pt x="224" y="444"/>
                        </a:lnTo>
                        <a:lnTo>
                          <a:pt x="176" y="522"/>
                        </a:lnTo>
                        <a:lnTo>
                          <a:pt x="140" y="590"/>
                        </a:lnTo>
                        <a:lnTo>
                          <a:pt x="93" y="646"/>
                        </a:lnTo>
                        <a:lnTo>
                          <a:pt x="74" y="683"/>
                        </a:lnTo>
                        <a:lnTo>
                          <a:pt x="0" y="723"/>
                        </a:lnTo>
                        <a:lnTo>
                          <a:pt x="32" y="691"/>
                        </a:lnTo>
                        <a:lnTo>
                          <a:pt x="62" y="636"/>
                        </a:lnTo>
                        <a:lnTo>
                          <a:pt x="73" y="589"/>
                        </a:lnTo>
                        <a:lnTo>
                          <a:pt x="78" y="530"/>
                        </a:lnTo>
                        <a:lnTo>
                          <a:pt x="66" y="459"/>
                        </a:lnTo>
                        <a:lnTo>
                          <a:pt x="100" y="415"/>
                        </a:lnTo>
                        <a:lnTo>
                          <a:pt x="103" y="342"/>
                        </a:lnTo>
                        <a:lnTo>
                          <a:pt x="103" y="310"/>
                        </a:lnTo>
                        <a:lnTo>
                          <a:pt x="201" y="389"/>
                        </a:lnTo>
                        <a:lnTo>
                          <a:pt x="153" y="292"/>
                        </a:lnTo>
                        <a:lnTo>
                          <a:pt x="166" y="240"/>
                        </a:lnTo>
                        <a:lnTo>
                          <a:pt x="187" y="159"/>
                        </a:lnTo>
                        <a:lnTo>
                          <a:pt x="190" y="97"/>
                        </a:lnTo>
                        <a:lnTo>
                          <a:pt x="176" y="49"/>
                        </a:lnTo>
                        <a:lnTo>
                          <a:pt x="163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1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16-B02D-4529-BE8D-4A73319C4E01}" type="slidenum">
              <a:rPr lang="en-US"/>
              <a:pPr/>
              <a:t>7</a:t>
            </a:fld>
            <a:endParaRPr lang="en-US"/>
          </a:p>
        </p:txBody>
      </p:sp>
      <p:sp>
        <p:nvSpPr>
          <p:cNvPr id="3891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Random Access Machine (RAM) Model</a:t>
            </a:r>
          </a:p>
        </p:txBody>
      </p:sp>
      <p:sp>
        <p:nvSpPr>
          <p:cNvPr id="38915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905000"/>
            <a:ext cx="4800600" cy="3352800"/>
          </a:xfrm>
        </p:spPr>
        <p:txBody>
          <a:bodyPr/>
          <a:lstStyle/>
          <a:p>
            <a:r>
              <a:rPr lang="en-US" sz="2800"/>
              <a:t>A </a:t>
            </a:r>
            <a:r>
              <a:rPr lang="en-US" sz="2800" b="1">
                <a:solidFill>
                  <a:schemeClr val="accent2"/>
                </a:solidFill>
              </a:rPr>
              <a:t>CPU</a:t>
            </a:r>
          </a:p>
          <a:p>
            <a:endParaRPr lang="en-US" sz="2800"/>
          </a:p>
          <a:p>
            <a:r>
              <a:rPr lang="en-US" sz="2800"/>
              <a:t>An potentially unbounded bank of </a:t>
            </a:r>
            <a:r>
              <a:rPr lang="en-US" sz="2800" b="1">
                <a:solidFill>
                  <a:schemeClr val="accent2"/>
                </a:solidFill>
              </a:rPr>
              <a:t>memory</a:t>
            </a:r>
            <a:r>
              <a:rPr lang="en-US" sz="2800"/>
              <a:t> cells, each of which can hold an arbitrary number or character</a:t>
            </a:r>
          </a:p>
        </p:txBody>
      </p:sp>
      <p:grpSp>
        <p:nvGrpSpPr>
          <p:cNvPr id="38916" name="Group 2052"/>
          <p:cNvGrpSpPr>
            <a:grpSpLocks/>
          </p:cNvGrpSpPr>
          <p:nvPr/>
        </p:nvGrpSpPr>
        <p:grpSpPr bwMode="auto">
          <a:xfrm>
            <a:off x="4572000" y="2057400"/>
            <a:ext cx="3886200" cy="2914650"/>
            <a:chOff x="3024" y="960"/>
            <a:chExt cx="2448" cy="1836"/>
          </a:xfrm>
        </p:grpSpPr>
        <p:grpSp>
          <p:nvGrpSpPr>
            <p:cNvPr id="38917" name="Group 2053"/>
            <p:cNvGrpSpPr>
              <a:grpSpLocks/>
            </p:cNvGrpSpPr>
            <p:nvPr/>
          </p:nvGrpSpPr>
          <p:grpSpPr bwMode="auto">
            <a:xfrm>
              <a:off x="3024" y="960"/>
              <a:ext cx="898" cy="516"/>
              <a:chOff x="3166" y="1602"/>
              <a:chExt cx="898" cy="516"/>
            </a:xfrm>
          </p:grpSpPr>
          <p:grpSp>
            <p:nvGrpSpPr>
              <p:cNvPr id="38918" name="Group 2054"/>
              <p:cNvGrpSpPr>
                <a:grpSpLocks/>
              </p:cNvGrpSpPr>
              <p:nvPr/>
            </p:nvGrpSpPr>
            <p:grpSpPr bwMode="auto">
              <a:xfrm>
                <a:off x="3166" y="1969"/>
                <a:ext cx="898" cy="149"/>
                <a:chOff x="3166" y="1969"/>
                <a:chExt cx="898" cy="149"/>
              </a:xfrm>
            </p:grpSpPr>
            <p:grpSp>
              <p:nvGrpSpPr>
                <p:cNvPr id="38919" name="Group 2055"/>
                <p:cNvGrpSpPr>
                  <a:grpSpLocks/>
                </p:cNvGrpSpPr>
                <p:nvPr/>
              </p:nvGrpSpPr>
              <p:grpSpPr bwMode="auto">
                <a:xfrm>
                  <a:off x="3166" y="1969"/>
                  <a:ext cx="367" cy="89"/>
                  <a:chOff x="3166" y="1969"/>
                  <a:chExt cx="367" cy="89"/>
                </a:xfrm>
              </p:grpSpPr>
              <p:sp>
                <p:nvSpPr>
                  <p:cNvPr id="38920" name="Freeform 2056"/>
                  <p:cNvSpPr>
                    <a:spLocks/>
                  </p:cNvSpPr>
                  <p:nvPr/>
                </p:nvSpPr>
                <p:spPr bwMode="auto">
                  <a:xfrm>
                    <a:off x="3192" y="1969"/>
                    <a:ext cx="252" cy="70"/>
                  </a:xfrm>
                  <a:custGeom>
                    <a:avLst/>
                    <a:gdLst/>
                    <a:ahLst/>
                    <a:cxnLst>
                      <a:cxn ang="0">
                        <a:pos x="0" y="38"/>
                      </a:cxn>
                      <a:cxn ang="0">
                        <a:pos x="109" y="32"/>
                      </a:cxn>
                      <a:cxn ang="0">
                        <a:pos x="252" y="0"/>
                      </a:cxn>
                      <a:cxn ang="0">
                        <a:pos x="252" y="47"/>
                      </a:cxn>
                      <a:cxn ang="0">
                        <a:pos x="103" y="67"/>
                      </a:cxn>
                      <a:cxn ang="0">
                        <a:pos x="0" y="70"/>
                      </a:cxn>
                      <a:cxn ang="0">
                        <a:pos x="0" y="38"/>
                      </a:cxn>
                    </a:cxnLst>
                    <a:rect l="0" t="0" r="r" b="b"/>
                    <a:pathLst>
                      <a:path w="252" h="70">
                        <a:moveTo>
                          <a:pt x="0" y="38"/>
                        </a:moveTo>
                        <a:lnTo>
                          <a:pt x="109" y="32"/>
                        </a:lnTo>
                        <a:lnTo>
                          <a:pt x="252" y="0"/>
                        </a:lnTo>
                        <a:lnTo>
                          <a:pt x="252" y="47"/>
                        </a:lnTo>
                        <a:lnTo>
                          <a:pt x="103" y="67"/>
                        </a:lnTo>
                        <a:lnTo>
                          <a:pt x="0" y="70"/>
                        </a:lnTo>
                        <a:lnTo>
                          <a:pt x="0" y="3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grpSp>
                <p:nvGrpSpPr>
                  <p:cNvPr id="38921" name="Group 2057"/>
                  <p:cNvGrpSpPr>
                    <a:grpSpLocks/>
                  </p:cNvGrpSpPr>
                  <p:nvPr/>
                </p:nvGrpSpPr>
                <p:grpSpPr bwMode="auto">
                  <a:xfrm>
                    <a:off x="3166" y="1974"/>
                    <a:ext cx="367" cy="84"/>
                    <a:chOff x="3166" y="1974"/>
                    <a:chExt cx="367" cy="84"/>
                  </a:xfrm>
                </p:grpSpPr>
                <p:sp>
                  <p:nvSpPr>
                    <p:cNvPr id="38922" name="Rectangle 20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97" y="2022"/>
                      <a:ext cx="18" cy="32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grpSp>
                  <p:nvGrpSpPr>
                    <p:cNvPr id="38923" name="Group 20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66" y="1974"/>
                      <a:ext cx="367" cy="84"/>
                      <a:chOff x="3166" y="1974"/>
                      <a:chExt cx="367" cy="84"/>
                    </a:xfrm>
                  </p:grpSpPr>
                  <p:sp>
                    <p:nvSpPr>
                      <p:cNvPr id="38924" name="Freeform 20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6" y="1974"/>
                        <a:ext cx="367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7" y="0"/>
                          </a:cxn>
                          <a:cxn ang="0">
                            <a:pos x="137" y="48"/>
                          </a:cxn>
                          <a:cxn ang="0">
                            <a:pos x="0" y="56"/>
                          </a:cxn>
                          <a:cxn ang="0">
                            <a:pos x="0" y="84"/>
                          </a:cxn>
                          <a:cxn ang="0">
                            <a:pos x="141" y="77"/>
                          </a:cxn>
                          <a:cxn ang="0">
                            <a:pos x="367" y="54"/>
                          </a:cxn>
                          <a:cxn ang="0">
                            <a:pos x="367" y="0"/>
                          </a:cxn>
                        </a:cxnLst>
                        <a:rect l="0" t="0" r="r" b="b"/>
                        <a:pathLst>
                          <a:path w="367" h="84">
                            <a:moveTo>
                              <a:pt x="367" y="0"/>
                            </a:moveTo>
                            <a:lnTo>
                              <a:pt x="137" y="48"/>
                            </a:lnTo>
                            <a:lnTo>
                              <a:pt x="0" y="56"/>
                            </a:lnTo>
                            <a:lnTo>
                              <a:pt x="0" y="84"/>
                            </a:lnTo>
                            <a:lnTo>
                              <a:pt x="141" y="77"/>
                            </a:lnTo>
                            <a:lnTo>
                              <a:pt x="367" y="54"/>
                            </a:lnTo>
                            <a:lnTo>
                              <a:pt x="367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38925" name="Freeform 20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83" y="1990"/>
                        <a:ext cx="338" cy="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2"/>
                          </a:cxn>
                          <a:cxn ang="0">
                            <a:pos x="126" y="44"/>
                          </a:cxn>
                          <a:cxn ang="0">
                            <a:pos x="338" y="0"/>
                          </a:cxn>
                        </a:cxnLst>
                        <a:rect l="0" t="0" r="r" b="b"/>
                        <a:pathLst>
                          <a:path w="338" h="52">
                            <a:moveTo>
                              <a:pt x="0" y="52"/>
                            </a:moveTo>
                            <a:lnTo>
                              <a:pt x="126" y="44"/>
                            </a:lnTo>
                            <a:lnTo>
                              <a:pt x="338" y="0"/>
                            </a:lnTo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CA"/>
                      </a:p>
                    </p:txBody>
                  </p:sp>
                </p:grpSp>
              </p:grpSp>
            </p:grpSp>
            <p:sp>
              <p:nvSpPr>
                <p:cNvPr id="38926" name="Freeform 2062"/>
                <p:cNvSpPr>
                  <a:spLocks/>
                </p:cNvSpPr>
                <p:nvPr/>
              </p:nvSpPr>
              <p:spPr bwMode="auto">
                <a:xfrm>
                  <a:off x="3504" y="2023"/>
                  <a:ext cx="560" cy="95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6" y="59"/>
                    </a:cxn>
                    <a:cxn ang="0">
                      <a:pos x="15" y="72"/>
                    </a:cxn>
                    <a:cxn ang="0">
                      <a:pos x="30" y="84"/>
                    </a:cxn>
                    <a:cxn ang="0">
                      <a:pos x="46" y="90"/>
                    </a:cxn>
                    <a:cxn ang="0">
                      <a:pos x="66" y="92"/>
                    </a:cxn>
                    <a:cxn ang="0">
                      <a:pos x="82" y="86"/>
                    </a:cxn>
                    <a:cxn ang="0">
                      <a:pos x="105" y="78"/>
                    </a:cxn>
                    <a:cxn ang="0">
                      <a:pos x="133" y="71"/>
                    </a:cxn>
                    <a:cxn ang="0">
                      <a:pos x="165" y="68"/>
                    </a:cxn>
                    <a:cxn ang="0">
                      <a:pos x="205" y="72"/>
                    </a:cxn>
                    <a:cxn ang="0">
                      <a:pos x="240" y="80"/>
                    </a:cxn>
                    <a:cxn ang="0">
                      <a:pos x="276" y="90"/>
                    </a:cxn>
                    <a:cxn ang="0">
                      <a:pos x="310" y="95"/>
                    </a:cxn>
                    <a:cxn ang="0">
                      <a:pos x="334" y="92"/>
                    </a:cxn>
                    <a:cxn ang="0">
                      <a:pos x="373" y="86"/>
                    </a:cxn>
                    <a:cxn ang="0">
                      <a:pos x="416" y="80"/>
                    </a:cxn>
                    <a:cxn ang="0">
                      <a:pos x="458" y="72"/>
                    </a:cxn>
                    <a:cxn ang="0">
                      <a:pos x="503" y="63"/>
                    </a:cxn>
                    <a:cxn ang="0">
                      <a:pos x="530" y="56"/>
                    </a:cxn>
                    <a:cxn ang="0">
                      <a:pos x="543" y="51"/>
                    </a:cxn>
                    <a:cxn ang="0">
                      <a:pos x="554" y="44"/>
                    </a:cxn>
                    <a:cxn ang="0">
                      <a:pos x="560" y="33"/>
                    </a:cxn>
                    <a:cxn ang="0">
                      <a:pos x="555" y="17"/>
                    </a:cxn>
                    <a:cxn ang="0">
                      <a:pos x="546" y="8"/>
                    </a:cxn>
                    <a:cxn ang="0">
                      <a:pos x="530" y="0"/>
                    </a:cxn>
                  </a:cxnLst>
                  <a:rect l="0" t="0" r="r" b="b"/>
                  <a:pathLst>
                    <a:path w="560" h="95">
                      <a:moveTo>
                        <a:pt x="0" y="36"/>
                      </a:moveTo>
                      <a:lnTo>
                        <a:pt x="6" y="59"/>
                      </a:lnTo>
                      <a:lnTo>
                        <a:pt x="15" y="72"/>
                      </a:lnTo>
                      <a:lnTo>
                        <a:pt x="30" y="84"/>
                      </a:lnTo>
                      <a:lnTo>
                        <a:pt x="46" y="90"/>
                      </a:lnTo>
                      <a:lnTo>
                        <a:pt x="66" y="92"/>
                      </a:lnTo>
                      <a:lnTo>
                        <a:pt x="82" y="86"/>
                      </a:lnTo>
                      <a:lnTo>
                        <a:pt x="105" y="78"/>
                      </a:lnTo>
                      <a:lnTo>
                        <a:pt x="133" y="71"/>
                      </a:lnTo>
                      <a:lnTo>
                        <a:pt x="165" y="68"/>
                      </a:lnTo>
                      <a:lnTo>
                        <a:pt x="205" y="72"/>
                      </a:lnTo>
                      <a:lnTo>
                        <a:pt x="240" y="80"/>
                      </a:lnTo>
                      <a:lnTo>
                        <a:pt x="276" y="90"/>
                      </a:lnTo>
                      <a:lnTo>
                        <a:pt x="310" y="95"/>
                      </a:lnTo>
                      <a:lnTo>
                        <a:pt x="334" y="92"/>
                      </a:lnTo>
                      <a:lnTo>
                        <a:pt x="373" y="86"/>
                      </a:lnTo>
                      <a:lnTo>
                        <a:pt x="416" y="80"/>
                      </a:lnTo>
                      <a:lnTo>
                        <a:pt x="458" y="72"/>
                      </a:lnTo>
                      <a:lnTo>
                        <a:pt x="503" y="63"/>
                      </a:lnTo>
                      <a:lnTo>
                        <a:pt x="530" y="56"/>
                      </a:lnTo>
                      <a:lnTo>
                        <a:pt x="543" y="51"/>
                      </a:lnTo>
                      <a:lnTo>
                        <a:pt x="554" y="44"/>
                      </a:lnTo>
                      <a:lnTo>
                        <a:pt x="560" y="33"/>
                      </a:lnTo>
                      <a:lnTo>
                        <a:pt x="555" y="17"/>
                      </a:lnTo>
                      <a:lnTo>
                        <a:pt x="546" y="8"/>
                      </a:lnTo>
                      <a:lnTo>
                        <a:pt x="530" y="0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27" name="Group 2063"/>
              <p:cNvGrpSpPr>
                <a:grpSpLocks/>
              </p:cNvGrpSpPr>
              <p:nvPr/>
            </p:nvGrpSpPr>
            <p:grpSpPr bwMode="auto">
              <a:xfrm>
                <a:off x="3542" y="1602"/>
                <a:ext cx="484" cy="465"/>
                <a:chOff x="3542" y="1602"/>
                <a:chExt cx="484" cy="465"/>
              </a:xfrm>
            </p:grpSpPr>
            <p:grpSp>
              <p:nvGrpSpPr>
                <p:cNvPr id="38928" name="Group 2064"/>
                <p:cNvGrpSpPr>
                  <a:grpSpLocks/>
                </p:cNvGrpSpPr>
                <p:nvPr/>
              </p:nvGrpSpPr>
              <p:grpSpPr bwMode="auto">
                <a:xfrm>
                  <a:off x="3558" y="1855"/>
                  <a:ext cx="468" cy="212"/>
                  <a:chOff x="3558" y="1855"/>
                  <a:chExt cx="468" cy="212"/>
                </a:xfrm>
              </p:grpSpPr>
              <p:grpSp>
                <p:nvGrpSpPr>
                  <p:cNvPr id="38929" name="Group 2065"/>
                  <p:cNvGrpSpPr>
                    <a:grpSpLocks/>
                  </p:cNvGrpSpPr>
                  <p:nvPr/>
                </p:nvGrpSpPr>
                <p:grpSpPr bwMode="auto">
                  <a:xfrm>
                    <a:off x="3558" y="1873"/>
                    <a:ext cx="468" cy="194"/>
                    <a:chOff x="3558" y="1873"/>
                    <a:chExt cx="468" cy="194"/>
                  </a:xfrm>
                </p:grpSpPr>
                <p:sp>
                  <p:nvSpPr>
                    <p:cNvPr id="38930" name="Rectangle 20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8" y="1873"/>
                      <a:ext cx="468" cy="182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grpSp>
                  <p:nvGrpSpPr>
                    <p:cNvPr id="38931" name="Group 20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80" y="1890"/>
                      <a:ext cx="434" cy="177"/>
                      <a:chOff x="3580" y="1890"/>
                      <a:chExt cx="434" cy="177"/>
                    </a:xfrm>
                  </p:grpSpPr>
                  <p:grpSp>
                    <p:nvGrpSpPr>
                      <p:cNvPr id="38932" name="Group 206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80" y="1890"/>
                        <a:ext cx="434" cy="100"/>
                        <a:chOff x="3580" y="1890"/>
                        <a:chExt cx="434" cy="100"/>
                      </a:xfrm>
                    </p:grpSpPr>
                    <p:grpSp>
                      <p:nvGrpSpPr>
                        <p:cNvPr id="38933" name="Group 206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80" y="1890"/>
                          <a:ext cx="433" cy="37"/>
                          <a:chOff x="3580" y="1890"/>
                          <a:chExt cx="433" cy="37"/>
                        </a:xfrm>
                      </p:grpSpPr>
                      <p:sp>
                        <p:nvSpPr>
                          <p:cNvPr id="38934" name="Line 207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1" y="1890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35" name="Line 207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0" y="1908"/>
                            <a:ext cx="433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36" name="Line 207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1" y="1926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</p:grpSp>
                    <p:grpSp>
                      <p:nvGrpSpPr>
                        <p:cNvPr id="38937" name="Group 207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81" y="1953"/>
                          <a:ext cx="433" cy="37"/>
                          <a:chOff x="3581" y="1953"/>
                          <a:chExt cx="433" cy="37"/>
                        </a:xfrm>
                      </p:grpSpPr>
                      <p:sp>
                        <p:nvSpPr>
                          <p:cNvPr id="38938" name="Line 207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2" y="1953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39" name="Line 207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1" y="1971"/>
                            <a:ext cx="433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40" name="Line 207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2" y="1989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</p:grpSp>
                  </p:grpSp>
                  <p:grpSp>
                    <p:nvGrpSpPr>
                      <p:cNvPr id="38941" name="Group 20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81" y="2017"/>
                        <a:ext cx="412" cy="50"/>
                        <a:chOff x="3581" y="2017"/>
                        <a:chExt cx="412" cy="50"/>
                      </a:xfrm>
                    </p:grpSpPr>
                    <p:grpSp>
                      <p:nvGrpSpPr>
                        <p:cNvPr id="38942" name="Group 207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81" y="2017"/>
                          <a:ext cx="153" cy="49"/>
                          <a:chOff x="3581" y="2017"/>
                          <a:chExt cx="153" cy="49"/>
                        </a:xfrm>
                      </p:grpSpPr>
                      <p:grpSp>
                        <p:nvGrpSpPr>
                          <p:cNvPr id="38943" name="Group 207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581" y="2018"/>
                            <a:ext cx="65" cy="48"/>
                            <a:chOff x="3581" y="2018"/>
                            <a:chExt cx="65" cy="48"/>
                          </a:xfrm>
                        </p:grpSpPr>
                        <p:grpSp>
                          <p:nvGrpSpPr>
                            <p:cNvPr id="38944" name="Group 208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581" y="2018"/>
                              <a:ext cx="21" cy="48"/>
                              <a:chOff x="3581" y="2018"/>
                              <a:chExt cx="21" cy="48"/>
                            </a:xfrm>
                          </p:grpSpPr>
                          <p:sp>
                            <p:nvSpPr>
                              <p:cNvPr id="38945" name="Line 208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581" y="2018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CA"/>
                              </a:p>
                            </p:txBody>
                          </p:sp>
                          <p:sp>
                            <p:nvSpPr>
                              <p:cNvPr id="38946" name="Line 208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601" y="2019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CA"/>
                              </a:p>
                            </p:txBody>
                          </p:sp>
                        </p:grpSp>
                        <p:sp>
                          <p:nvSpPr>
                            <p:cNvPr id="38947" name="Line 208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25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CA"/>
                            </a:p>
                          </p:txBody>
                        </p:sp>
                        <p:sp>
                          <p:nvSpPr>
                            <p:cNvPr id="38948" name="Line 208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45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CA"/>
                            </a:p>
                          </p:txBody>
                        </p:sp>
                      </p:grpSp>
                      <p:grpSp>
                        <p:nvGrpSpPr>
                          <p:cNvPr id="38949" name="Group 208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669" y="2017"/>
                            <a:ext cx="65" cy="48"/>
                            <a:chOff x="3669" y="2017"/>
                            <a:chExt cx="65" cy="48"/>
                          </a:xfrm>
                        </p:grpSpPr>
                        <p:grpSp>
                          <p:nvGrpSpPr>
                            <p:cNvPr id="38950" name="Group 20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669" y="2017"/>
                              <a:ext cx="21" cy="48"/>
                              <a:chOff x="3669" y="2017"/>
                              <a:chExt cx="21" cy="48"/>
                            </a:xfrm>
                          </p:grpSpPr>
                          <p:sp>
                            <p:nvSpPr>
                              <p:cNvPr id="38951" name="Line 208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669" y="2017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CA"/>
                              </a:p>
                            </p:txBody>
                          </p:sp>
                          <p:sp>
                            <p:nvSpPr>
                              <p:cNvPr id="38952" name="Line 208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689" y="2018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CA"/>
                              </a:p>
                            </p:txBody>
                          </p:sp>
                        </p:grpSp>
                        <p:sp>
                          <p:nvSpPr>
                            <p:cNvPr id="38953" name="Line 208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13" y="2017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CA"/>
                            </a:p>
                          </p:txBody>
                        </p:sp>
                        <p:sp>
                          <p:nvSpPr>
                            <p:cNvPr id="38954" name="Line 209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33" y="2017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CA"/>
                            </a:p>
                          </p:txBody>
                        </p:sp>
                      </p:grpSp>
                    </p:grpSp>
                    <p:grpSp>
                      <p:nvGrpSpPr>
                        <p:cNvPr id="38955" name="Group 209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55" y="2018"/>
                          <a:ext cx="153" cy="49"/>
                          <a:chOff x="3755" y="2018"/>
                          <a:chExt cx="153" cy="49"/>
                        </a:xfrm>
                      </p:grpSpPr>
                      <p:grpSp>
                        <p:nvGrpSpPr>
                          <p:cNvPr id="38956" name="Group 209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755" y="2019"/>
                            <a:ext cx="65" cy="48"/>
                            <a:chOff x="3755" y="2019"/>
                            <a:chExt cx="65" cy="48"/>
                          </a:xfrm>
                        </p:grpSpPr>
                        <p:grpSp>
                          <p:nvGrpSpPr>
                            <p:cNvPr id="38957" name="Group 209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755" y="2019"/>
                              <a:ext cx="21" cy="48"/>
                              <a:chOff x="3755" y="2019"/>
                              <a:chExt cx="21" cy="48"/>
                            </a:xfrm>
                          </p:grpSpPr>
                          <p:sp>
                            <p:nvSpPr>
                              <p:cNvPr id="38958" name="Line 209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55" y="2019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CA"/>
                              </a:p>
                            </p:txBody>
                          </p:sp>
                          <p:sp>
                            <p:nvSpPr>
                              <p:cNvPr id="38959" name="Line 209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75" y="2020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CA"/>
                              </a:p>
                            </p:txBody>
                          </p:sp>
                        </p:grpSp>
                        <p:sp>
                          <p:nvSpPr>
                            <p:cNvPr id="38960" name="Line 209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99" y="2019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CA"/>
                            </a:p>
                          </p:txBody>
                        </p:sp>
                        <p:sp>
                          <p:nvSpPr>
                            <p:cNvPr id="38961" name="Line 209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819" y="2019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CA"/>
                            </a:p>
                          </p:txBody>
                        </p:sp>
                      </p:grpSp>
                      <p:grpSp>
                        <p:nvGrpSpPr>
                          <p:cNvPr id="38962" name="Group 209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843" y="2018"/>
                            <a:ext cx="65" cy="48"/>
                            <a:chOff x="3843" y="2018"/>
                            <a:chExt cx="65" cy="48"/>
                          </a:xfrm>
                        </p:grpSpPr>
                        <p:grpSp>
                          <p:nvGrpSpPr>
                            <p:cNvPr id="38963" name="Group 209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843" y="2018"/>
                              <a:ext cx="21" cy="48"/>
                              <a:chOff x="3843" y="2018"/>
                              <a:chExt cx="21" cy="48"/>
                            </a:xfrm>
                          </p:grpSpPr>
                          <p:sp>
                            <p:nvSpPr>
                              <p:cNvPr id="38964" name="Line 210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843" y="2018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CA"/>
                              </a:p>
                            </p:txBody>
                          </p:sp>
                          <p:sp>
                            <p:nvSpPr>
                              <p:cNvPr id="38965" name="Line 210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863" y="2019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CA"/>
                              </a:p>
                            </p:txBody>
                          </p:sp>
                        </p:grpSp>
                        <p:sp>
                          <p:nvSpPr>
                            <p:cNvPr id="38966" name="Line 2102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887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CA"/>
                            </a:p>
                          </p:txBody>
                        </p:sp>
                        <p:sp>
                          <p:nvSpPr>
                            <p:cNvPr id="38967" name="Line 210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907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CA"/>
                            </a:p>
                          </p:txBody>
                        </p:sp>
                      </p:grpSp>
                    </p:grpSp>
                    <p:grpSp>
                      <p:nvGrpSpPr>
                        <p:cNvPr id="38968" name="Group 210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928" y="2018"/>
                          <a:ext cx="65" cy="48"/>
                          <a:chOff x="3928" y="2018"/>
                          <a:chExt cx="65" cy="48"/>
                        </a:xfrm>
                      </p:grpSpPr>
                      <p:grpSp>
                        <p:nvGrpSpPr>
                          <p:cNvPr id="38969" name="Group 210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28" y="2018"/>
                            <a:ext cx="21" cy="48"/>
                            <a:chOff x="3928" y="2018"/>
                            <a:chExt cx="21" cy="48"/>
                          </a:xfrm>
                        </p:grpSpPr>
                        <p:sp>
                          <p:nvSpPr>
                            <p:cNvPr id="38970" name="Line 210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928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CA"/>
                            </a:p>
                          </p:txBody>
                        </p:sp>
                        <p:sp>
                          <p:nvSpPr>
                            <p:cNvPr id="38971" name="Line 210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948" y="2019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CA"/>
                            </a:p>
                          </p:txBody>
                        </p:sp>
                      </p:grpSp>
                      <p:sp>
                        <p:nvSpPr>
                          <p:cNvPr id="38972" name="Line 210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972" y="2018"/>
                            <a:ext cx="1" cy="47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73" name="Line 210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992" y="2018"/>
                            <a:ext cx="1" cy="47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38974" name="Freeform 2110"/>
                  <p:cNvSpPr>
                    <a:spLocks/>
                  </p:cNvSpPr>
                  <p:nvPr/>
                </p:nvSpPr>
                <p:spPr bwMode="auto">
                  <a:xfrm>
                    <a:off x="3574" y="1855"/>
                    <a:ext cx="373" cy="12"/>
                  </a:xfrm>
                  <a:custGeom>
                    <a:avLst/>
                    <a:gdLst/>
                    <a:ahLst/>
                    <a:cxnLst>
                      <a:cxn ang="0">
                        <a:pos x="373" y="12"/>
                      </a:cxn>
                      <a:cxn ang="0">
                        <a:pos x="0" y="12"/>
                      </a:cxn>
                      <a:cxn ang="0">
                        <a:pos x="0" y="0"/>
                      </a:cxn>
                      <a:cxn ang="0">
                        <a:pos x="372" y="0"/>
                      </a:cxn>
                      <a:cxn ang="0">
                        <a:pos x="373" y="12"/>
                      </a:cxn>
                    </a:cxnLst>
                    <a:rect l="0" t="0" r="r" b="b"/>
                    <a:pathLst>
                      <a:path w="373" h="12">
                        <a:moveTo>
                          <a:pt x="373" y="12"/>
                        </a:moveTo>
                        <a:lnTo>
                          <a:pt x="0" y="12"/>
                        </a:lnTo>
                        <a:lnTo>
                          <a:pt x="0" y="0"/>
                        </a:lnTo>
                        <a:lnTo>
                          <a:pt x="372" y="0"/>
                        </a:lnTo>
                        <a:lnTo>
                          <a:pt x="373" y="12"/>
                        </a:lnTo>
                        <a:close/>
                      </a:path>
                    </a:pathLst>
                  </a:custGeom>
                  <a:solidFill>
                    <a:srgbClr val="3F3F3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38975" name="Group 2111"/>
                <p:cNvGrpSpPr>
                  <a:grpSpLocks/>
                </p:cNvGrpSpPr>
                <p:nvPr/>
              </p:nvGrpSpPr>
              <p:grpSpPr bwMode="auto">
                <a:xfrm>
                  <a:off x="3542" y="1602"/>
                  <a:ext cx="428" cy="260"/>
                  <a:chOff x="3542" y="1602"/>
                  <a:chExt cx="428" cy="260"/>
                </a:xfrm>
              </p:grpSpPr>
              <p:grpSp>
                <p:nvGrpSpPr>
                  <p:cNvPr id="38976" name="Group 2112"/>
                  <p:cNvGrpSpPr>
                    <a:grpSpLocks/>
                  </p:cNvGrpSpPr>
                  <p:nvPr/>
                </p:nvGrpSpPr>
                <p:grpSpPr bwMode="auto">
                  <a:xfrm>
                    <a:off x="3679" y="1627"/>
                    <a:ext cx="291" cy="226"/>
                    <a:chOff x="3679" y="1627"/>
                    <a:chExt cx="291" cy="226"/>
                  </a:xfrm>
                </p:grpSpPr>
                <p:sp>
                  <p:nvSpPr>
                    <p:cNvPr id="38977" name="Freeform 2113"/>
                    <p:cNvSpPr>
                      <a:spLocks/>
                    </p:cNvSpPr>
                    <p:nvPr/>
                  </p:nvSpPr>
                  <p:spPr bwMode="auto">
                    <a:xfrm>
                      <a:off x="3679" y="1627"/>
                      <a:ext cx="291" cy="2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26"/>
                        </a:cxn>
                        <a:cxn ang="0">
                          <a:pos x="279" y="226"/>
                        </a:cxn>
                        <a:cxn ang="0">
                          <a:pos x="287" y="220"/>
                        </a:cxn>
                        <a:cxn ang="0">
                          <a:pos x="291" y="206"/>
                        </a:cxn>
                        <a:cxn ang="0">
                          <a:pos x="291" y="21"/>
                        </a:cxn>
                        <a:cxn ang="0">
                          <a:pos x="289" y="6"/>
                        </a:cxn>
                        <a:cxn ang="0">
                          <a:pos x="281" y="0"/>
                        </a:cxn>
                        <a:cxn ang="0">
                          <a:pos x="0" y="0"/>
                        </a:cxn>
                        <a:cxn ang="0">
                          <a:pos x="0" y="226"/>
                        </a:cxn>
                      </a:cxnLst>
                      <a:rect l="0" t="0" r="r" b="b"/>
                      <a:pathLst>
                        <a:path w="291" h="226">
                          <a:moveTo>
                            <a:pt x="0" y="226"/>
                          </a:moveTo>
                          <a:lnTo>
                            <a:pt x="279" y="226"/>
                          </a:lnTo>
                          <a:lnTo>
                            <a:pt x="287" y="220"/>
                          </a:lnTo>
                          <a:lnTo>
                            <a:pt x="291" y="206"/>
                          </a:lnTo>
                          <a:lnTo>
                            <a:pt x="291" y="21"/>
                          </a:lnTo>
                          <a:lnTo>
                            <a:pt x="289" y="6"/>
                          </a:lnTo>
                          <a:lnTo>
                            <a:pt x="281" y="0"/>
                          </a:lnTo>
                          <a:lnTo>
                            <a:pt x="0" y="0"/>
                          </a:lnTo>
                          <a:lnTo>
                            <a:pt x="0" y="226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grpSp>
                  <p:nvGrpSpPr>
                    <p:cNvPr id="38978" name="Group 21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94" y="1646"/>
                      <a:ext cx="268" cy="165"/>
                      <a:chOff x="3694" y="1646"/>
                      <a:chExt cx="268" cy="165"/>
                    </a:xfrm>
                  </p:grpSpPr>
                  <p:grpSp>
                    <p:nvGrpSpPr>
                      <p:cNvPr id="38979" name="Group 2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94" y="1646"/>
                        <a:ext cx="267" cy="44"/>
                        <a:chOff x="3694" y="1646"/>
                        <a:chExt cx="267" cy="44"/>
                      </a:xfrm>
                    </p:grpSpPr>
                    <p:grpSp>
                      <p:nvGrpSpPr>
                        <p:cNvPr id="38980" name="Group 211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646"/>
                          <a:ext cx="267" cy="15"/>
                          <a:chOff x="3694" y="1646"/>
                          <a:chExt cx="267" cy="15"/>
                        </a:xfrm>
                      </p:grpSpPr>
                      <p:sp>
                        <p:nvSpPr>
                          <p:cNvPr id="38981" name="Line 211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64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82" name="Line 211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659"/>
                            <a:ext cx="267" cy="2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</p:grpSp>
                    <p:grpSp>
                      <p:nvGrpSpPr>
                        <p:cNvPr id="38983" name="Group 211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676"/>
                          <a:ext cx="267" cy="14"/>
                          <a:chOff x="3694" y="1676"/>
                          <a:chExt cx="267" cy="14"/>
                        </a:xfrm>
                      </p:grpSpPr>
                      <p:sp>
                        <p:nvSpPr>
                          <p:cNvPr id="38984" name="Line 212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67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85" name="Line 212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689"/>
                            <a:ext cx="267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</p:grpSp>
                  </p:grpSp>
                  <p:grpSp>
                    <p:nvGrpSpPr>
                      <p:cNvPr id="38986" name="Group 21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95" y="1706"/>
                        <a:ext cx="267" cy="45"/>
                        <a:chOff x="3695" y="1706"/>
                        <a:chExt cx="267" cy="45"/>
                      </a:xfrm>
                    </p:grpSpPr>
                    <p:grpSp>
                      <p:nvGrpSpPr>
                        <p:cNvPr id="38987" name="Group 212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5" y="1706"/>
                          <a:ext cx="267" cy="14"/>
                          <a:chOff x="3695" y="1706"/>
                          <a:chExt cx="267" cy="14"/>
                        </a:xfrm>
                      </p:grpSpPr>
                      <p:sp>
                        <p:nvSpPr>
                          <p:cNvPr id="38988" name="Line 212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5" y="170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89" name="Line 212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5" y="1719"/>
                            <a:ext cx="267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</p:grpSp>
                    <p:grpSp>
                      <p:nvGrpSpPr>
                        <p:cNvPr id="38990" name="Group 212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5" y="1736"/>
                          <a:ext cx="267" cy="15"/>
                          <a:chOff x="3695" y="1736"/>
                          <a:chExt cx="267" cy="15"/>
                        </a:xfrm>
                      </p:grpSpPr>
                      <p:sp>
                        <p:nvSpPr>
                          <p:cNvPr id="38991" name="Line 212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5" y="173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92" name="Line 212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5" y="1749"/>
                            <a:ext cx="267" cy="2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</p:grpSp>
                  </p:grpSp>
                  <p:grpSp>
                    <p:nvGrpSpPr>
                      <p:cNvPr id="38993" name="Group 21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94" y="1766"/>
                        <a:ext cx="267" cy="45"/>
                        <a:chOff x="3694" y="1766"/>
                        <a:chExt cx="267" cy="45"/>
                      </a:xfrm>
                    </p:grpSpPr>
                    <p:grpSp>
                      <p:nvGrpSpPr>
                        <p:cNvPr id="38994" name="Group 21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766"/>
                          <a:ext cx="267" cy="15"/>
                          <a:chOff x="3694" y="1766"/>
                          <a:chExt cx="267" cy="15"/>
                        </a:xfrm>
                      </p:grpSpPr>
                      <p:sp>
                        <p:nvSpPr>
                          <p:cNvPr id="38995" name="Line 213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76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96" name="Line 213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779"/>
                            <a:ext cx="267" cy="2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</p:grpSp>
                    <p:grpSp>
                      <p:nvGrpSpPr>
                        <p:cNvPr id="38997" name="Group 213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797"/>
                          <a:ext cx="267" cy="14"/>
                          <a:chOff x="3694" y="1797"/>
                          <a:chExt cx="267" cy="14"/>
                        </a:xfrm>
                      </p:grpSpPr>
                      <p:sp>
                        <p:nvSpPr>
                          <p:cNvPr id="38998" name="Line 213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797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  <p:sp>
                        <p:nvSpPr>
                          <p:cNvPr id="38999" name="Line 213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810"/>
                            <a:ext cx="267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CA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39000" name="Group 2136"/>
                  <p:cNvGrpSpPr>
                    <a:grpSpLocks/>
                  </p:cNvGrpSpPr>
                  <p:nvPr/>
                </p:nvGrpSpPr>
                <p:grpSpPr bwMode="auto">
                  <a:xfrm>
                    <a:off x="3542" y="1602"/>
                    <a:ext cx="135" cy="260"/>
                    <a:chOff x="3542" y="1602"/>
                    <a:chExt cx="135" cy="260"/>
                  </a:xfrm>
                </p:grpSpPr>
                <p:sp>
                  <p:nvSpPr>
                    <p:cNvPr id="39001" name="Freeform 2137"/>
                    <p:cNvSpPr>
                      <a:spLocks/>
                    </p:cNvSpPr>
                    <p:nvPr/>
                  </p:nvSpPr>
                  <p:spPr bwMode="auto">
                    <a:xfrm>
                      <a:off x="3542" y="1602"/>
                      <a:ext cx="135" cy="250"/>
                    </a:xfrm>
                    <a:custGeom>
                      <a:avLst/>
                      <a:gdLst/>
                      <a:ahLst/>
                      <a:cxnLst>
                        <a:cxn ang="0">
                          <a:pos x="135" y="0"/>
                        </a:cxn>
                        <a:cxn ang="0">
                          <a:pos x="135" y="250"/>
                        </a:cxn>
                        <a:cxn ang="0">
                          <a:pos x="9" y="250"/>
                        </a:cxn>
                        <a:cxn ang="0">
                          <a:pos x="4" y="248"/>
                        </a:cxn>
                        <a:cxn ang="0">
                          <a:pos x="1" y="241"/>
                        </a:cxn>
                        <a:cxn ang="0">
                          <a:pos x="0" y="234"/>
                        </a:cxn>
                        <a:cxn ang="0">
                          <a:pos x="0" y="14"/>
                        </a:cxn>
                        <a:cxn ang="0">
                          <a:pos x="2" y="7"/>
                        </a:cxn>
                        <a:cxn ang="0">
                          <a:pos x="6" y="1"/>
                        </a:cxn>
                        <a:cxn ang="0">
                          <a:pos x="12" y="0"/>
                        </a:cxn>
                        <a:cxn ang="0">
                          <a:pos x="135" y="0"/>
                        </a:cxn>
                      </a:cxnLst>
                      <a:rect l="0" t="0" r="r" b="b"/>
                      <a:pathLst>
                        <a:path w="135" h="250">
                          <a:moveTo>
                            <a:pt x="135" y="0"/>
                          </a:moveTo>
                          <a:lnTo>
                            <a:pt x="135" y="250"/>
                          </a:lnTo>
                          <a:lnTo>
                            <a:pt x="9" y="250"/>
                          </a:lnTo>
                          <a:lnTo>
                            <a:pt x="4" y="248"/>
                          </a:lnTo>
                          <a:lnTo>
                            <a:pt x="1" y="241"/>
                          </a:lnTo>
                          <a:lnTo>
                            <a:pt x="0" y="234"/>
                          </a:lnTo>
                          <a:lnTo>
                            <a:pt x="0" y="14"/>
                          </a:lnTo>
                          <a:lnTo>
                            <a:pt x="2" y="7"/>
                          </a:lnTo>
                          <a:lnTo>
                            <a:pt x="6" y="1"/>
                          </a:lnTo>
                          <a:lnTo>
                            <a:pt x="12" y="0"/>
                          </a:lnTo>
                          <a:lnTo>
                            <a:pt x="135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9002" name="Line 2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57" y="1604"/>
                      <a:ext cx="1" cy="25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</p:grpSp>
            </p:grpSp>
          </p:grpSp>
        </p:grpSp>
        <p:sp>
          <p:nvSpPr>
            <p:cNvPr id="39003" name="AutoShape 2139"/>
            <p:cNvSpPr>
              <a:spLocks noChangeArrowheads="1"/>
            </p:cNvSpPr>
            <p:nvPr/>
          </p:nvSpPr>
          <p:spPr bwMode="auto">
            <a:xfrm>
              <a:off x="4512" y="1836"/>
              <a:ext cx="960" cy="768"/>
            </a:xfrm>
            <a:prstGeom prst="flowChartMulti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004" name="AutoShape 2140"/>
            <p:cNvSpPr>
              <a:spLocks noChangeArrowheads="1"/>
            </p:cNvSpPr>
            <p:nvPr/>
          </p:nvSpPr>
          <p:spPr bwMode="auto">
            <a:xfrm>
              <a:off x="4320" y="2028"/>
              <a:ext cx="960" cy="768"/>
            </a:xfrm>
            <a:prstGeom prst="flowChartMulti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005" name="Text Box 2141"/>
            <p:cNvSpPr txBox="1">
              <a:spLocks noChangeArrowheads="1"/>
            </p:cNvSpPr>
            <p:nvPr/>
          </p:nvSpPr>
          <p:spPr bwMode="auto">
            <a:xfrm>
              <a:off x="4108" y="20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39006" name="Text Box 2142"/>
            <p:cNvSpPr txBox="1">
              <a:spLocks noChangeArrowheads="1"/>
            </p:cNvSpPr>
            <p:nvPr/>
          </p:nvSpPr>
          <p:spPr bwMode="auto">
            <a:xfrm>
              <a:off x="4204" y="18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9007" name="Text Box 2143"/>
            <p:cNvSpPr txBox="1">
              <a:spLocks noChangeArrowheads="1"/>
            </p:cNvSpPr>
            <p:nvPr/>
          </p:nvSpPr>
          <p:spPr bwMode="auto">
            <a:xfrm>
              <a:off x="4300" y="174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9008" name="Oval 2144"/>
            <p:cNvSpPr>
              <a:spLocks noChangeArrowheads="1"/>
            </p:cNvSpPr>
            <p:nvPr/>
          </p:nvSpPr>
          <p:spPr bwMode="auto">
            <a:xfrm>
              <a:off x="4512" y="1740"/>
              <a:ext cx="48" cy="4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009" name="Oval 2145"/>
            <p:cNvSpPr>
              <a:spLocks noChangeArrowheads="1"/>
            </p:cNvSpPr>
            <p:nvPr/>
          </p:nvSpPr>
          <p:spPr bwMode="auto">
            <a:xfrm>
              <a:off x="4608" y="1644"/>
              <a:ext cx="48" cy="4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010" name="Oval 2146"/>
            <p:cNvSpPr>
              <a:spLocks noChangeArrowheads="1"/>
            </p:cNvSpPr>
            <p:nvPr/>
          </p:nvSpPr>
          <p:spPr bwMode="auto">
            <a:xfrm>
              <a:off x="4704" y="1548"/>
              <a:ext cx="48" cy="4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011" name="AutoShape 2147"/>
            <p:cNvSpPr>
              <a:spLocks noChangeArrowheads="1"/>
            </p:cNvSpPr>
            <p:nvPr/>
          </p:nvSpPr>
          <p:spPr bwMode="auto">
            <a:xfrm flipV="1">
              <a:off x="4032" y="1056"/>
              <a:ext cx="672" cy="432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012" name="Rectangle 2148"/>
          <p:cNvSpPr>
            <a:spLocks noChangeArrowheads="1"/>
          </p:cNvSpPr>
          <p:nvPr/>
        </p:nvSpPr>
        <p:spPr bwMode="auto">
          <a:xfrm>
            <a:off x="1371600" y="52578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800"/>
              <a:t>Memory cells are numbered and accessing any cell in memory takes unit time.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733C-0124-4254-A5E9-3158EB0963CC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Operations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4876800" cy="4343400"/>
          </a:xfrm>
        </p:spPr>
        <p:txBody>
          <a:bodyPr/>
          <a:lstStyle/>
          <a:p>
            <a:r>
              <a:rPr lang="en-US" sz="2600"/>
              <a:t>Basic computations performed by an algorithm</a:t>
            </a:r>
          </a:p>
          <a:p>
            <a:r>
              <a:rPr lang="en-US" sz="2600"/>
              <a:t>Identifiable in pseudocode</a:t>
            </a:r>
          </a:p>
          <a:p>
            <a:r>
              <a:rPr lang="en-US" sz="2600"/>
              <a:t>Largely independent from the programming language</a:t>
            </a:r>
          </a:p>
          <a:p>
            <a:r>
              <a:rPr lang="en-US" sz="2600"/>
              <a:t>Exact definition not important (we will see why later)</a:t>
            </a:r>
          </a:p>
          <a:p>
            <a:r>
              <a:rPr lang="en-US" sz="2600"/>
              <a:t>Assumed to take a constant amount of time in the RAM model</a:t>
            </a:r>
            <a:endParaRPr lang="en-US" sz="3000"/>
          </a:p>
        </p:txBody>
      </p:sp>
      <p:sp>
        <p:nvSpPr>
          <p:cNvPr id="1741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905000"/>
            <a:ext cx="3124200" cy="4114800"/>
          </a:xfrm>
        </p:spPr>
        <p:txBody>
          <a:bodyPr/>
          <a:lstStyle/>
          <a:p>
            <a:r>
              <a:rPr lang="en-US" sz="2400"/>
              <a:t>Examples:</a:t>
            </a:r>
          </a:p>
          <a:p>
            <a:pPr lvl="1"/>
            <a:r>
              <a:rPr lang="en-US" sz="2000"/>
              <a:t>Evaluating an expression</a:t>
            </a:r>
          </a:p>
          <a:p>
            <a:pPr lvl="1"/>
            <a:r>
              <a:rPr lang="en-US" sz="2000"/>
              <a:t>Assigning a value to a variable</a:t>
            </a:r>
          </a:p>
          <a:p>
            <a:pPr lvl="1"/>
            <a:r>
              <a:rPr lang="en-US" sz="2000"/>
              <a:t>Indexing into an array</a:t>
            </a:r>
          </a:p>
          <a:p>
            <a:pPr lvl="1"/>
            <a:r>
              <a:rPr lang="en-US" sz="2000"/>
              <a:t>Calling a method</a:t>
            </a:r>
          </a:p>
          <a:p>
            <a:pPr lvl="1"/>
            <a:r>
              <a:rPr lang="en-US" sz="2000"/>
              <a:t>Returning from a method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400800" y="381000"/>
          <a:ext cx="2058988" cy="1735138"/>
        </p:xfrm>
        <a:graphic>
          <a:graphicData uri="http://schemas.openxmlformats.org/presentationml/2006/ole">
            <p:oleObj spid="_x0000_s17413" name="Clip" r:id="rId3" imgW="4117680" imgH="34689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Analysis of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F993-EF78-4376-862D-B4B8F3BD1887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781800" cy="1143000"/>
          </a:xfrm>
        </p:spPr>
        <p:txBody>
          <a:bodyPr/>
          <a:lstStyle/>
          <a:p>
            <a:r>
              <a:rPr lang="en-US"/>
              <a:t>Counting Primitive Operations (</a:t>
            </a:r>
            <a:r>
              <a:rPr lang="en-US">
                <a:cs typeface="Tahoma" pitchFamily="34" charset="0"/>
              </a:rPr>
              <a:t>§</a:t>
            </a:r>
            <a:r>
              <a:rPr lang="en-US"/>
              <a:t>1.1)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81534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By inspecting the pseudocode, we can determine the maximum number of primitive operations executed by an algorithm, as a function of the input size</a:t>
            </a:r>
          </a:p>
        </p:txBody>
      </p:sp>
      <p:sp>
        <p:nvSpPr>
          <p:cNvPr id="184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2971800"/>
            <a:ext cx="7010400" cy="32766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="1" i="1">
                <a:solidFill>
                  <a:schemeClr val="tx2"/>
                </a:solidFill>
                <a:latin typeface="Times New Roman" pitchFamily="18" charset="0"/>
              </a:rPr>
              <a:t>arrayMax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sz="2400" b="1" i="1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400" b="1" i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				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	     </a:t>
            </a:r>
            <a:r>
              <a:rPr lang="en-US" sz="2400"/>
              <a:t># operations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currentMax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[0]			    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2</a:t>
            </a:r>
            <a:endParaRPr lang="en-US" sz="2400"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1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			 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+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endParaRPr lang="en-US" sz="24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if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sz="2400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  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then		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2(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1)</a:t>
            </a:r>
            <a:endParaRPr lang="en-US" sz="2400" b="1"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		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2(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1)</a:t>
            </a:r>
            <a:endParaRPr lang="en-US" sz="240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	{ increment counter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}			2(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return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			     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1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						</a:t>
            </a:r>
            <a:r>
              <a:rPr lang="en-US" sz="2400">
                <a:sym typeface="Symbol" pitchFamily="18" charset="2"/>
              </a:rPr>
              <a:t>Total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	 7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1126</TotalTime>
  <Words>1473</Words>
  <Application>Microsoft Office PowerPoint</Application>
  <PresentationFormat>On-screen Show (4:3)</PresentationFormat>
  <Paragraphs>315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Times New Roman</vt:lpstr>
      <vt:lpstr>Tahoma</vt:lpstr>
      <vt:lpstr>Wingdings</vt:lpstr>
      <vt:lpstr>Times</vt:lpstr>
      <vt:lpstr>Symbol</vt:lpstr>
      <vt:lpstr>Arial</vt:lpstr>
      <vt:lpstr>Blueprint</vt:lpstr>
      <vt:lpstr>Microsoft Graph 2000 Chart</vt:lpstr>
      <vt:lpstr>Microsoft Excel Chart</vt:lpstr>
      <vt:lpstr>Microsoft Excel Worksheet</vt:lpstr>
      <vt:lpstr>Microsoft Clip Gallery</vt:lpstr>
      <vt:lpstr>Chapter 1 Analysis of Algorithms</vt:lpstr>
      <vt:lpstr>Running Time (§1.1)  </vt:lpstr>
      <vt:lpstr>Limitations of Experiments</vt:lpstr>
      <vt:lpstr>Theoretical Analysis</vt:lpstr>
      <vt:lpstr>Pseudocode (§1.1)</vt:lpstr>
      <vt:lpstr>Pseudocode Details</vt:lpstr>
      <vt:lpstr>The Random Access Machine (RAM) Model</vt:lpstr>
      <vt:lpstr>Primitive Operations</vt:lpstr>
      <vt:lpstr>Counting Primitive Operations (§1.1)</vt:lpstr>
      <vt:lpstr>Estimating Running Time</vt:lpstr>
      <vt:lpstr>Growth Rate of Running Time</vt:lpstr>
      <vt:lpstr>Growth Rates</vt:lpstr>
      <vt:lpstr>Constant Factors</vt:lpstr>
      <vt:lpstr>Big-Oh Notation (§1.2)</vt:lpstr>
      <vt:lpstr>Big-Oh Example</vt:lpstr>
      <vt:lpstr>Slide 16</vt:lpstr>
      <vt:lpstr>Big-Oh and Growth Rate</vt:lpstr>
      <vt:lpstr>Big-Oh Rules</vt:lpstr>
      <vt:lpstr>Asymptotic Algorithm Analysis</vt:lpstr>
      <vt:lpstr>Computing Prefix Averages</vt:lpstr>
      <vt:lpstr>Slide 21</vt:lpstr>
      <vt:lpstr>Arithmetic Progression</vt:lpstr>
      <vt:lpstr>Slide 23</vt:lpstr>
      <vt:lpstr>Math you need to Review</vt:lpstr>
      <vt:lpstr>Slide 25</vt:lpstr>
      <vt:lpstr>Intuition for Asymptotic Notation</vt:lpstr>
      <vt:lpstr>Slide 27</vt:lpstr>
    </vt:vector>
  </TitlesOfParts>
  <Company>Brown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Roger</cp:lastModifiedBy>
  <cp:revision>123</cp:revision>
  <dcterms:created xsi:type="dcterms:W3CDTF">2002-01-21T02:22:10Z</dcterms:created>
  <dcterms:modified xsi:type="dcterms:W3CDTF">2011-02-22T03:20:55Z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90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C:\Work\html</vt:lpwstr>
  </property>
</Properties>
</file>